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5"/>
    <p:sldMasterId id="2147483672" r:id="rId56"/>
  </p:sldMasterIdLst>
  <p:notesMasterIdLst>
    <p:notesMasterId r:id="rId103"/>
  </p:notesMasterIdLst>
  <p:sldIdLst>
    <p:sldId id="276" r:id="rId57"/>
    <p:sldId id="257" r:id="rId58"/>
    <p:sldId id="258" r:id="rId59"/>
    <p:sldId id="259" r:id="rId60"/>
    <p:sldId id="260" r:id="rId61"/>
    <p:sldId id="261" r:id="rId62"/>
    <p:sldId id="262" r:id="rId63"/>
    <p:sldId id="263" r:id="rId64"/>
    <p:sldId id="264" r:id="rId65"/>
    <p:sldId id="265" r:id="rId66"/>
    <p:sldId id="266" r:id="rId67"/>
    <p:sldId id="267" r:id="rId68"/>
    <p:sldId id="269" r:id="rId69"/>
    <p:sldId id="268" r:id="rId70"/>
    <p:sldId id="297" r:id="rId71"/>
    <p:sldId id="298" r:id="rId72"/>
    <p:sldId id="299" r:id="rId73"/>
    <p:sldId id="272" r:id="rId74"/>
    <p:sldId id="273" r:id="rId75"/>
    <p:sldId id="274" r:id="rId76"/>
    <p:sldId id="277" r:id="rId77"/>
    <p:sldId id="284" r:id="rId78"/>
    <p:sldId id="300" r:id="rId79"/>
    <p:sldId id="288" r:id="rId80"/>
    <p:sldId id="281" r:id="rId81"/>
    <p:sldId id="301" r:id="rId82"/>
    <p:sldId id="302" r:id="rId83"/>
    <p:sldId id="303" r:id="rId84"/>
    <p:sldId id="271" r:id="rId85"/>
    <p:sldId id="279" r:id="rId86"/>
    <p:sldId id="256" r:id="rId87"/>
    <p:sldId id="278" r:id="rId88"/>
    <p:sldId id="304" r:id="rId89"/>
    <p:sldId id="305" r:id="rId90"/>
    <p:sldId id="306" r:id="rId91"/>
    <p:sldId id="270" r:id="rId92"/>
    <p:sldId id="289" r:id="rId93"/>
    <p:sldId id="283" r:id="rId94"/>
    <p:sldId id="282" r:id="rId95"/>
    <p:sldId id="307" r:id="rId96"/>
    <p:sldId id="285" r:id="rId97"/>
    <p:sldId id="308" r:id="rId98"/>
    <p:sldId id="287" r:id="rId99"/>
    <p:sldId id="290" r:id="rId100"/>
    <p:sldId id="280" r:id="rId101"/>
    <p:sldId id="286"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452663-A2DB-E642-9385-288EB42E7600}">
          <p14:sldIdLst>
            <p14:sldId id="276"/>
            <p14:sldId id="257"/>
            <p14:sldId id="258"/>
            <p14:sldId id="259"/>
            <p14:sldId id="260"/>
            <p14:sldId id="261"/>
            <p14:sldId id="262"/>
            <p14:sldId id="263"/>
            <p14:sldId id="264"/>
            <p14:sldId id="265"/>
            <p14:sldId id="266"/>
            <p14:sldId id="267"/>
            <p14:sldId id="269"/>
            <p14:sldId id="268"/>
            <p14:sldId id="297"/>
            <p14:sldId id="298"/>
            <p14:sldId id="299"/>
            <p14:sldId id="272"/>
            <p14:sldId id="273"/>
            <p14:sldId id="274"/>
            <p14:sldId id="277"/>
            <p14:sldId id="284"/>
            <p14:sldId id="300"/>
            <p14:sldId id="288"/>
            <p14:sldId id="281"/>
            <p14:sldId id="301"/>
            <p14:sldId id="302"/>
            <p14:sldId id="303"/>
            <p14:sldId id="271"/>
            <p14:sldId id="279"/>
            <p14:sldId id="256"/>
            <p14:sldId id="278"/>
            <p14:sldId id="304"/>
            <p14:sldId id="305"/>
            <p14:sldId id="306"/>
            <p14:sldId id="270"/>
            <p14:sldId id="289"/>
            <p14:sldId id="283"/>
            <p14:sldId id="282"/>
            <p14:sldId id="307"/>
            <p14:sldId id="285"/>
            <p14:sldId id="308"/>
            <p14:sldId id="287"/>
            <p14:sldId id="290"/>
            <p14:sldId id="280"/>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3"/>
    <p:restoredTop sz="72983"/>
  </p:normalViewPr>
  <p:slideViewPr>
    <p:cSldViewPr snapToGrid="0">
      <p:cViewPr varScale="1">
        <p:scale>
          <a:sx n="66" d="100"/>
          <a:sy n="66" d="100"/>
        </p:scale>
        <p:origin x="21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7.xml"/><Relationship Id="rId68" Type="http://schemas.openxmlformats.org/officeDocument/2006/relationships/slide" Target="slides/slide12.xml"/><Relationship Id="rId84" Type="http://schemas.openxmlformats.org/officeDocument/2006/relationships/slide" Target="slides/slide28.xml"/><Relationship Id="rId89" Type="http://schemas.openxmlformats.org/officeDocument/2006/relationships/slide" Target="slides/slide33.xml"/><Relationship Id="rId16" Type="http://schemas.openxmlformats.org/officeDocument/2006/relationships/customXml" Target="../customXml/item16.xml"/><Relationship Id="rId107" Type="http://schemas.openxmlformats.org/officeDocument/2006/relationships/tableStyles" Target="tableStyles.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5" Type="http://schemas.openxmlformats.org/officeDocument/2006/relationships/customXml" Target="../customXml/item5.xml"/><Relationship Id="rId90" Type="http://schemas.openxmlformats.org/officeDocument/2006/relationships/slide" Target="slides/slide34.xml"/><Relationship Id="rId95" Type="http://schemas.openxmlformats.org/officeDocument/2006/relationships/slide" Target="slides/slide39.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8.xml"/><Relationship Id="rId69" Type="http://schemas.openxmlformats.org/officeDocument/2006/relationships/slide" Target="slides/slide13.xml"/><Relationship Id="rId80" Type="http://schemas.openxmlformats.org/officeDocument/2006/relationships/slide" Target="slides/slide24.xml"/><Relationship Id="rId85" Type="http://schemas.openxmlformats.org/officeDocument/2006/relationships/slide" Target="slides/slide29.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3.xml"/><Relationship Id="rId103"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 Target="slides/slide6.xml"/><Relationship Id="rId70" Type="http://schemas.openxmlformats.org/officeDocument/2006/relationships/slide" Target="slides/slide14.xml"/><Relationship Id="rId75" Type="http://schemas.openxmlformats.org/officeDocument/2006/relationships/slide" Target="slides/slide19.xml"/><Relationship Id="rId83" Type="http://schemas.openxmlformats.org/officeDocument/2006/relationships/slide" Target="slides/slide27.xml"/><Relationship Id="rId88" Type="http://schemas.openxmlformats.org/officeDocument/2006/relationships/slide" Target="slides/slide32.xml"/><Relationship Id="rId91" Type="http://schemas.openxmlformats.org/officeDocument/2006/relationships/slide" Target="slides/slide35.xml"/><Relationship Id="rId96"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1.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4.xml"/><Relationship Id="rId65" Type="http://schemas.openxmlformats.org/officeDocument/2006/relationships/slide" Target="slides/slide9.xml"/><Relationship Id="rId73" Type="http://schemas.openxmlformats.org/officeDocument/2006/relationships/slide" Target="slides/slide17.xml"/><Relationship Id="rId78" Type="http://schemas.openxmlformats.org/officeDocument/2006/relationships/slide" Target="slides/slide22.xml"/><Relationship Id="rId81" Type="http://schemas.openxmlformats.org/officeDocument/2006/relationships/slide" Target="slides/slide25.xml"/><Relationship Id="rId86" Type="http://schemas.openxmlformats.org/officeDocument/2006/relationships/slide" Target="slides/slide30.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Master" Target="slideMasters/slideMaster1.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0.xml"/><Relationship Id="rId87" Type="http://schemas.openxmlformats.org/officeDocument/2006/relationships/slide" Target="slides/slide31.xml"/><Relationship Id="rId61" Type="http://schemas.openxmlformats.org/officeDocument/2006/relationships/slide" Target="slides/slide5.xml"/><Relationship Id="rId82"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Master" Target="slideMasters/slideMaster2.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6.xml"/><Relationship Id="rId93" Type="http://schemas.openxmlformats.org/officeDocument/2006/relationships/slide" Target="slides/slide37.xml"/><Relationship Id="rId98" Type="http://schemas.openxmlformats.org/officeDocument/2006/relationships/slide" Target="slides/slide42.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1.xml"/></Relationships>
</file>

<file path=ppt/diagrams/_rels/data13.xml.rels><?xml version="1.0" encoding="UTF-8" standalone="yes"?>
<Relationships xmlns="http://schemas.openxmlformats.org/package/2006/relationships"><Relationship Id="rId1" Type="http://schemas.openxmlformats.org/officeDocument/2006/relationships/image" Target="../media/image53.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3.xml.rels><?xml version="1.0" encoding="UTF-8" standalone="yes"?>
<Relationships xmlns="http://schemas.openxmlformats.org/package/2006/relationships"><Relationship Id="rId1" Type="http://schemas.openxmlformats.org/officeDocument/2006/relationships/image" Target="../media/image5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F9ABD7-7F88-479C-ADE6-5813CFF060F9}" type="doc">
      <dgm:prSet loTypeId="urn:microsoft.com/office/officeart/2016/7/layout/BasicTimeline" loCatId="process" qsTypeId="urn:microsoft.com/office/officeart/2005/8/quickstyle/simple2" qsCatId="simple" csTypeId="urn:microsoft.com/office/officeart/2005/8/colors/colorful5" csCatId="colorful" phldr="1"/>
      <dgm:spPr/>
      <dgm:t>
        <a:bodyPr/>
        <a:lstStyle/>
        <a:p>
          <a:endParaRPr lang="en-US"/>
        </a:p>
      </dgm:t>
    </dgm:pt>
    <dgm:pt modelId="{B4002765-E334-40CF-AA82-FE4DD20566E4}">
      <dgm:prSet/>
      <dgm:spPr/>
      <dgm:t>
        <a:bodyPr/>
        <a:lstStyle/>
        <a:p>
          <a:pPr>
            <a:defRPr b="1"/>
          </a:pPr>
          <a:r>
            <a:rPr lang="en-US" dirty="0"/>
            <a:t>Sept. 2022</a:t>
          </a:r>
        </a:p>
      </dgm:t>
    </dgm:pt>
    <dgm:pt modelId="{AC915177-0E35-4C3A-9E23-E97100DC1B6F}" type="parTrans" cxnId="{D02CE821-D52F-4A68-946D-7E2E8B7A3991}">
      <dgm:prSet/>
      <dgm:spPr/>
      <dgm:t>
        <a:bodyPr/>
        <a:lstStyle/>
        <a:p>
          <a:endParaRPr lang="en-US"/>
        </a:p>
      </dgm:t>
    </dgm:pt>
    <dgm:pt modelId="{CE2974E1-0AEB-4E3F-B4E5-CD480A2083A7}" type="sibTrans" cxnId="{D02CE821-D52F-4A68-946D-7E2E8B7A3991}">
      <dgm:prSet/>
      <dgm:spPr/>
      <dgm:t>
        <a:bodyPr/>
        <a:lstStyle/>
        <a:p>
          <a:endParaRPr lang="en-US"/>
        </a:p>
      </dgm:t>
    </dgm:pt>
    <dgm:pt modelId="{768278B9-AEB9-48A5-A863-B69B6847DD9C}">
      <dgm:prSet custT="1"/>
      <dgm:spPr/>
      <dgm:t>
        <a:bodyPr/>
        <a:lstStyle/>
        <a:p>
          <a:r>
            <a:rPr lang="en-US" sz="1800" dirty="0"/>
            <a:t>Zarya of the Dawn is granted copyright registration by the U.S. Copyright Office.</a:t>
          </a:r>
        </a:p>
      </dgm:t>
    </dgm:pt>
    <dgm:pt modelId="{6D5D7A93-8095-42A5-A795-48D0A3C8F29D}" type="parTrans" cxnId="{12239277-65A7-48CD-B667-14C7665F8F13}">
      <dgm:prSet/>
      <dgm:spPr/>
      <dgm:t>
        <a:bodyPr/>
        <a:lstStyle/>
        <a:p>
          <a:endParaRPr lang="en-US"/>
        </a:p>
      </dgm:t>
    </dgm:pt>
    <dgm:pt modelId="{60FBDF1F-3AE6-4FD4-B3D1-C7EFE2E423B0}" type="sibTrans" cxnId="{12239277-65A7-48CD-B667-14C7665F8F13}">
      <dgm:prSet/>
      <dgm:spPr/>
      <dgm:t>
        <a:bodyPr/>
        <a:lstStyle/>
        <a:p>
          <a:endParaRPr lang="en-US"/>
        </a:p>
      </dgm:t>
    </dgm:pt>
    <dgm:pt modelId="{2C3B7B4B-0C1D-4981-B931-75044ACB968A}">
      <dgm:prSet/>
      <dgm:spPr/>
      <dgm:t>
        <a:bodyPr/>
        <a:lstStyle/>
        <a:p>
          <a:pPr>
            <a:defRPr b="1"/>
          </a:pPr>
          <a:r>
            <a:rPr lang="en-US"/>
            <a:t>Late 2022</a:t>
          </a:r>
        </a:p>
      </dgm:t>
    </dgm:pt>
    <dgm:pt modelId="{685EF109-512F-4C29-8FB9-9B7D6E25CDF0}" type="parTrans" cxnId="{51BCDF09-4EFD-4699-BB3D-251A9831A7AF}">
      <dgm:prSet/>
      <dgm:spPr/>
      <dgm:t>
        <a:bodyPr/>
        <a:lstStyle/>
        <a:p>
          <a:endParaRPr lang="en-US"/>
        </a:p>
      </dgm:t>
    </dgm:pt>
    <dgm:pt modelId="{19F83F3B-05AF-4F72-8B8B-F3FDFF31D745}" type="sibTrans" cxnId="{51BCDF09-4EFD-4699-BB3D-251A9831A7AF}">
      <dgm:prSet/>
      <dgm:spPr/>
      <dgm:t>
        <a:bodyPr/>
        <a:lstStyle/>
        <a:p>
          <a:endParaRPr lang="en-US"/>
        </a:p>
      </dgm:t>
    </dgm:pt>
    <dgm:pt modelId="{D338BE30-EDDE-470B-9022-3E43BFB5F737}">
      <dgm:prSet custT="1"/>
      <dgm:spPr/>
      <dgm:t>
        <a:bodyPr/>
        <a:lstStyle/>
        <a:p>
          <a:r>
            <a:rPr lang="en-US" sz="1800" dirty="0"/>
            <a:t>It is revealed that the comic’s images were created using Midjourney, an AI image generation tool.</a:t>
          </a:r>
        </a:p>
      </dgm:t>
    </dgm:pt>
    <dgm:pt modelId="{2899A205-D80A-4646-A996-79AC13CFEFE9}" type="parTrans" cxnId="{6AFC38BD-0381-4131-9B35-09AB41B29599}">
      <dgm:prSet/>
      <dgm:spPr/>
      <dgm:t>
        <a:bodyPr/>
        <a:lstStyle/>
        <a:p>
          <a:endParaRPr lang="en-US"/>
        </a:p>
      </dgm:t>
    </dgm:pt>
    <dgm:pt modelId="{2C25C8CC-C42E-4412-9192-18F04600D60B}" type="sibTrans" cxnId="{6AFC38BD-0381-4131-9B35-09AB41B29599}">
      <dgm:prSet/>
      <dgm:spPr/>
      <dgm:t>
        <a:bodyPr/>
        <a:lstStyle/>
        <a:p>
          <a:endParaRPr lang="en-US"/>
        </a:p>
      </dgm:t>
    </dgm:pt>
    <dgm:pt modelId="{558F0807-4397-49FA-823A-9D642D064E30}">
      <dgm:prSet/>
      <dgm:spPr/>
      <dgm:t>
        <a:bodyPr/>
        <a:lstStyle/>
        <a:p>
          <a:pPr>
            <a:defRPr b="1"/>
          </a:pPr>
          <a:r>
            <a:rPr lang="en-US"/>
            <a:t>Feb. 2023</a:t>
          </a:r>
        </a:p>
      </dgm:t>
    </dgm:pt>
    <dgm:pt modelId="{C39D1755-0B42-46F0-92B8-C544A768868F}" type="parTrans" cxnId="{B9624347-E769-4D04-9635-4C8C07EE6182}">
      <dgm:prSet/>
      <dgm:spPr/>
      <dgm:t>
        <a:bodyPr/>
        <a:lstStyle/>
        <a:p>
          <a:endParaRPr lang="en-US"/>
        </a:p>
      </dgm:t>
    </dgm:pt>
    <dgm:pt modelId="{8B82B7AE-660D-4A59-BEDA-30AD47FC2ECF}" type="sibTrans" cxnId="{B9624347-E769-4D04-9635-4C8C07EE6182}">
      <dgm:prSet/>
      <dgm:spPr/>
      <dgm:t>
        <a:bodyPr/>
        <a:lstStyle/>
        <a:p>
          <a:endParaRPr lang="en-US"/>
        </a:p>
      </dgm:t>
    </dgm:pt>
    <dgm:pt modelId="{00EE453F-2600-4C22-8C2C-02BEE2AB0612}">
      <dgm:prSet custT="1"/>
      <dgm:spPr/>
      <dgm:t>
        <a:bodyPr/>
        <a:lstStyle/>
        <a:p>
          <a:r>
            <a:rPr lang="en-US" sz="1600" dirty="0"/>
            <a:t>The U.S. Copyright Office partially revoked the registration – maintaining protection for the text and layout, but removing protection for the AI-generated images.</a:t>
          </a:r>
        </a:p>
      </dgm:t>
    </dgm:pt>
    <dgm:pt modelId="{503B66E3-37F2-470B-B4AA-8523FB758F5E}" type="parTrans" cxnId="{1305FD4B-67E7-4471-8E37-5E09271AEC30}">
      <dgm:prSet/>
      <dgm:spPr/>
      <dgm:t>
        <a:bodyPr/>
        <a:lstStyle/>
        <a:p>
          <a:endParaRPr lang="en-US"/>
        </a:p>
      </dgm:t>
    </dgm:pt>
    <dgm:pt modelId="{F7DE8913-2381-4222-AA25-87B49C424883}" type="sibTrans" cxnId="{1305FD4B-67E7-4471-8E37-5E09271AEC30}">
      <dgm:prSet/>
      <dgm:spPr/>
      <dgm:t>
        <a:bodyPr/>
        <a:lstStyle/>
        <a:p>
          <a:endParaRPr lang="en-US"/>
        </a:p>
      </dgm:t>
    </dgm:pt>
    <dgm:pt modelId="{530797F8-9205-6948-825C-BAB9946C847A}" type="pres">
      <dgm:prSet presAssocID="{EBF9ABD7-7F88-479C-ADE6-5813CFF060F9}" presName="root" presStyleCnt="0">
        <dgm:presLayoutVars>
          <dgm:chMax/>
          <dgm:chPref/>
          <dgm:animLvl val="lvl"/>
        </dgm:presLayoutVars>
      </dgm:prSet>
      <dgm:spPr/>
    </dgm:pt>
    <dgm:pt modelId="{C60E9448-BBBD-B546-9E1E-CEE6E48BFB97}" type="pres">
      <dgm:prSet presAssocID="{EBF9ABD7-7F88-479C-ADE6-5813CFF060F9}" presName="divider" presStyleLbl="fgAccFollowNode1" presStyleIdx="0" presStyleCnt="1"/>
      <dgm:spPr>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tailEnd type="triangle" w="lg" len="lg"/>
        </a:ln>
        <a:effectLst/>
      </dgm:spPr>
    </dgm:pt>
    <dgm:pt modelId="{BA205190-195D-7D4E-A849-1CB3214D9993}" type="pres">
      <dgm:prSet presAssocID="{EBF9ABD7-7F88-479C-ADE6-5813CFF060F9}" presName="nodes" presStyleCnt="0">
        <dgm:presLayoutVars>
          <dgm:chMax/>
          <dgm:chPref/>
          <dgm:animLvl val="lvl"/>
        </dgm:presLayoutVars>
      </dgm:prSet>
      <dgm:spPr/>
    </dgm:pt>
    <dgm:pt modelId="{FDBEF52B-497C-3A4D-9854-E86E892ACD78}" type="pres">
      <dgm:prSet presAssocID="{B4002765-E334-40CF-AA82-FE4DD20566E4}" presName="composite" presStyleCnt="0"/>
      <dgm:spPr/>
    </dgm:pt>
    <dgm:pt modelId="{A833BA41-61A3-6E45-9905-CF434E4DA18A}" type="pres">
      <dgm:prSet presAssocID="{B4002765-E334-40CF-AA82-FE4DD20566E4}" presName="L1TextContainer" presStyleLbl="revTx" presStyleIdx="0" presStyleCnt="3">
        <dgm:presLayoutVars>
          <dgm:chMax val="1"/>
          <dgm:chPref val="1"/>
          <dgm:bulletEnabled val="1"/>
        </dgm:presLayoutVars>
      </dgm:prSet>
      <dgm:spPr/>
    </dgm:pt>
    <dgm:pt modelId="{A053E4F9-5506-064F-A8A1-90CC75595C42}" type="pres">
      <dgm:prSet presAssocID="{B4002765-E334-40CF-AA82-FE4DD20566E4}" presName="L2TextContainerWrapper" presStyleCnt="0">
        <dgm:presLayoutVars>
          <dgm:chMax val="0"/>
          <dgm:chPref val="0"/>
          <dgm:bulletEnabled val="1"/>
        </dgm:presLayoutVars>
      </dgm:prSet>
      <dgm:spPr/>
    </dgm:pt>
    <dgm:pt modelId="{696B5213-BD1A-BD49-90CA-3E049D9BC184}" type="pres">
      <dgm:prSet presAssocID="{B4002765-E334-40CF-AA82-FE4DD20566E4}" presName="L2TextContainer" presStyleLbl="bgAcc1" presStyleIdx="0" presStyleCnt="3" custScaleX="100335" custScaleY="110091"/>
      <dgm:spPr/>
    </dgm:pt>
    <dgm:pt modelId="{015D60CF-7F22-A749-8AF0-EC19E8A29EF7}" type="pres">
      <dgm:prSet presAssocID="{B4002765-E334-40CF-AA82-FE4DD20566E4}" presName="FlexibleEmptyPlaceHolder" presStyleCnt="0"/>
      <dgm:spPr/>
    </dgm:pt>
    <dgm:pt modelId="{9D6251F4-DF14-5843-9DA2-DEBB4A61DC47}" type="pres">
      <dgm:prSet presAssocID="{B4002765-E334-40CF-AA82-FE4DD20566E4}" presName="ConnectLine" presStyleLbl="sibTrans1D1" presStyleIdx="0" presStyleCnt="3"/>
      <dgm:spPr>
        <a:noFill/>
        <a:ln w="12700" cap="rnd" cmpd="sng" algn="ctr">
          <a:solidFill>
            <a:schemeClr val="accent5">
              <a:hueOff val="0"/>
              <a:satOff val="0"/>
              <a:lumOff val="0"/>
              <a:alphaOff val="0"/>
            </a:schemeClr>
          </a:solidFill>
          <a:prstDash val="dash"/>
        </a:ln>
        <a:effectLst/>
      </dgm:spPr>
    </dgm:pt>
    <dgm:pt modelId="{4D73E6A1-511E-7C4C-A78E-D605CB6B2D7A}" type="pres">
      <dgm:prSet presAssocID="{B4002765-E334-40CF-AA82-FE4DD20566E4}" presName="ConnectorPoint" presStyleLbl="alignNode1" presStyleIdx="0" presStyleCnt="3"/>
      <dgm:spPr/>
    </dgm:pt>
    <dgm:pt modelId="{124DCB20-E705-DA40-AA49-E661CB0AF950}" type="pres">
      <dgm:prSet presAssocID="{B4002765-E334-40CF-AA82-FE4DD20566E4}" presName="EmptyPlaceHolder" presStyleCnt="0"/>
      <dgm:spPr/>
    </dgm:pt>
    <dgm:pt modelId="{272AB2EC-29EF-9C48-9080-C89DD39733D6}" type="pres">
      <dgm:prSet presAssocID="{CE2974E1-0AEB-4E3F-B4E5-CD480A2083A7}" presName="spaceBetweenRectangles" presStyleCnt="0"/>
      <dgm:spPr/>
    </dgm:pt>
    <dgm:pt modelId="{096B8DE2-6ACC-3143-AE97-735383760906}" type="pres">
      <dgm:prSet presAssocID="{2C3B7B4B-0C1D-4981-B931-75044ACB968A}" presName="composite" presStyleCnt="0"/>
      <dgm:spPr/>
    </dgm:pt>
    <dgm:pt modelId="{4F48DDAD-BE5F-7E45-8944-D688F2942D0B}" type="pres">
      <dgm:prSet presAssocID="{2C3B7B4B-0C1D-4981-B931-75044ACB968A}" presName="L1TextContainer" presStyleLbl="revTx" presStyleIdx="1" presStyleCnt="3">
        <dgm:presLayoutVars>
          <dgm:chMax val="1"/>
          <dgm:chPref val="1"/>
          <dgm:bulletEnabled val="1"/>
        </dgm:presLayoutVars>
      </dgm:prSet>
      <dgm:spPr/>
    </dgm:pt>
    <dgm:pt modelId="{E4F71986-FFC2-9843-8BD0-E323E1AABF74}" type="pres">
      <dgm:prSet presAssocID="{2C3B7B4B-0C1D-4981-B931-75044ACB968A}" presName="L2TextContainerWrapper" presStyleCnt="0">
        <dgm:presLayoutVars>
          <dgm:chMax val="0"/>
          <dgm:chPref val="0"/>
          <dgm:bulletEnabled val="1"/>
        </dgm:presLayoutVars>
      </dgm:prSet>
      <dgm:spPr/>
    </dgm:pt>
    <dgm:pt modelId="{7923C63B-505E-0948-BDA7-038F0F25D919}" type="pres">
      <dgm:prSet presAssocID="{2C3B7B4B-0C1D-4981-B931-75044ACB968A}" presName="L2TextContainer" presStyleLbl="bgAcc1" presStyleIdx="1" presStyleCnt="3"/>
      <dgm:spPr/>
    </dgm:pt>
    <dgm:pt modelId="{85223D27-FC05-244A-9C0C-4F691289A3FF}" type="pres">
      <dgm:prSet presAssocID="{2C3B7B4B-0C1D-4981-B931-75044ACB968A}" presName="FlexibleEmptyPlaceHolder" presStyleCnt="0"/>
      <dgm:spPr/>
    </dgm:pt>
    <dgm:pt modelId="{7487D98E-3D17-5048-87A4-8C9512A189DD}" type="pres">
      <dgm:prSet presAssocID="{2C3B7B4B-0C1D-4981-B931-75044ACB968A}" presName="ConnectLine" presStyleLbl="sibTrans1D1" presStyleIdx="1" presStyleCnt="3"/>
      <dgm:spPr>
        <a:noFill/>
        <a:ln w="12700" cap="rnd" cmpd="sng" algn="ctr">
          <a:solidFill>
            <a:schemeClr val="accent5">
              <a:hueOff val="659355"/>
              <a:satOff val="-4702"/>
              <a:lumOff val="-8529"/>
              <a:alphaOff val="0"/>
            </a:schemeClr>
          </a:solidFill>
          <a:prstDash val="dash"/>
        </a:ln>
        <a:effectLst/>
      </dgm:spPr>
    </dgm:pt>
    <dgm:pt modelId="{41A79D5C-FBB6-9D41-802B-20B9BA7AA7E1}" type="pres">
      <dgm:prSet presAssocID="{2C3B7B4B-0C1D-4981-B931-75044ACB968A}" presName="ConnectorPoint" presStyleLbl="alignNode1" presStyleIdx="1" presStyleCnt="3"/>
      <dgm:spPr/>
    </dgm:pt>
    <dgm:pt modelId="{A34A3CB1-84EC-AD4B-AA37-0B747B145F5B}" type="pres">
      <dgm:prSet presAssocID="{2C3B7B4B-0C1D-4981-B931-75044ACB968A}" presName="EmptyPlaceHolder" presStyleCnt="0"/>
      <dgm:spPr/>
    </dgm:pt>
    <dgm:pt modelId="{85913554-3AB3-9C42-B78E-D890A1BA3915}" type="pres">
      <dgm:prSet presAssocID="{19F83F3B-05AF-4F72-8B8B-F3FDFF31D745}" presName="spaceBetweenRectangles" presStyleCnt="0"/>
      <dgm:spPr/>
    </dgm:pt>
    <dgm:pt modelId="{083494B5-1EB4-BC42-9A26-7CC7CA0FB07F}" type="pres">
      <dgm:prSet presAssocID="{558F0807-4397-49FA-823A-9D642D064E30}" presName="composite" presStyleCnt="0"/>
      <dgm:spPr/>
    </dgm:pt>
    <dgm:pt modelId="{F90BBF7D-7034-8C4A-A5F5-1BBBD6C808FE}" type="pres">
      <dgm:prSet presAssocID="{558F0807-4397-49FA-823A-9D642D064E30}" presName="L1TextContainer" presStyleLbl="revTx" presStyleIdx="2" presStyleCnt="3">
        <dgm:presLayoutVars>
          <dgm:chMax val="1"/>
          <dgm:chPref val="1"/>
          <dgm:bulletEnabled val="1"/>
        </dgm:presLayoutVars>
      </dgm:prSet>
      <dgm:spPr/>
    </dgm:pt>
    <dgm:pt modelId="{4AF1E708-AAA8-C345-A78B-96214D1CC989}" type="pres">
      <dgm:prSet presAssocID="{558F0807-4397-49FA-823A-9D642D064E30}" presName="L2TextContainerWrapper" presStyleCnt="0">
        <dgm:presLayoutVars>
          <dgm:chMax val="0"/>
          <dgm:chPref val="0"/>
          <dgm:bulletEnabled val="1"/>
        </dgm:presLayoutVars>
      </dgm:prSet>
      <dgm:spPr/>
    </dgm:pt>
    <dgm:pt modelId="{E4158185-026B-BE45-9C78-CCE82089DD50}" type="pres">
      <dgm:prSet presAssocID="{558F0807-4397-49FA-823A-9D642D064E30}" presName="L2TextContainer" presStyleLbl="bgAcc1" presStyleIdx="2" presStyleCnt="3" custScaleX="101980" custScaleY="138240"/>
      <dgm:spPr/>
    </dgm:pt>
    <dgm:pt modelId="{21856B85-9FF9-CB42-8474-1AC09F73F3FD}" type="pres">
      <dgm:prSet presAssocID="{558F0807-4397-49FA-823A-9D642D064E30}" presName="FlexibleEmptyPlaceHolder" presStyleCnt="0"/>
      <dgm:spPr/>
    </dgm:pt>
    <dgm:pt modelId="{0E1BD8A8-9E37-5F41-8ECA-E34621CFD5BE}" type="pres">
      <dgm:prSet presAssocID="{558F0807-4397-49FA-823A-9D642D064E30}" presName="ConnectLine" presStyleLbl="sibTrans1D1" presStyleIdx="2" presStyleCnt="3"/>
      <dgm:spPr>
        <a:noFill/>
        <a:ln w="12700" cap="rnd" cmpd="sng" algn="ctr">
          <a:solidFill>
            <a:schemeClr val="accent5">
              <a:hueOff val="1318709"/>
              <a:satOff val="-9404"/>
              <a:lumOff val="-17059"/>
              <a:alphaOff val="0"/>
            </a:schemeClr>
          </a:solidFill>
          <a:prstDash val="dash"/>
        </a:ln>
        <a:effectLst/>
      </dgm:spPr>
    </dgm:pt>
    <dgm:pt modelId="{07705DE8-BE89-AD4D-9849-75D1686ACCCC}" type="pres">
      <dgm:prSet presAssocID="{558F0807-4397-49FA-823A-9D642D064E30}" presName="ConnectorPoint" presStyleLbl="alignNode1" presStyleIdx="2" presStyleCnt="3"/>
      <dgm:spPr/>
    </dgm:pt>
    <dgm:pt modelId="{8E1E0A7A-4BA5-084D-919B-36AC601F7713}" type="pres">
      <dgm:prSet presAssocID="{558F0807-4397-49FA-823A-9D642D064E30}" presName="EmptyPlaceHolder" presStyleCnt="0"/>
      <dgm:spPr/>
    </dgm:pt>
  </dgm:ptLst>
  <dgm:cxnLst>
    <dgm:cxn modelId="{51BCDF09-4EFD-4699-BB3D-251A9831A7AF}" srcId="{EBF9ABD7-7F88-479C-ADE6-5813CFF060F9}" destId="{2C3B7B4B-0C1D-4981-B931-75044ACB968A}" srcOrd="1" destOrd="0" parTransId="{685EF109-512F-4C29-8FB9-9B7D6E25CDF0}" sibTransId="{19F83F3B-05AF-4F72-8B8B-F3FDFF31D745}"/>
    <dgm:cxn modelId="{55333B19-15B5-D04A-9317-F88C868649DA}" type="presOf" srcId="{D338BE30-EDDE-470B-9022-3E43BFB5F737}" destId="{7923C63B-505E-0948-BDA7-038F0F25D919}" srcOrd="0" destOrd="0" presId="urn:microsoft.com/office/officeart/2016/7/layout/BasicTimeline"/>
    <dgm:cxn modelId="{D89E591F-07A7-4A4B-9ACB-61E253D7F430}" type="presOf" srcId="{558F0807-4397-49FA-823A-9D642D064E30}" destId="{F90BBF7D-7034-8C4A-A5F5-1BBBD6C808FE}" srcOrd="0" destOrd="0" presId="urn:microsoft.com/office/officeart/2016/7/layout/BasicTimeline"/>
    <dgm:cxn modelId="{D02CE821-D52F-4A68-946D-7E2E8B7A3991}" srcId="{EBF9ABD7-7F88-479C-ADE6-5813CFF060F9}" destId="{B4002765-E334-40CF-AA82-FE4DD20566E4}" srcOrd="0" destOrd="0" parTransId="{AC915177-0E35-4C3A-9E23-E97100DC1B6F}" sibTransId="{CE2974E1-0AEB-4E3F-B4E5-CD480A2083A7}"/>
    <dgm:cxn modelId="{B9624347-E769-4D04-9635-4C8C07EE6182}" srcId="{EBF9ABD7-7F88-479C-ADE6-5813CFF060F9}" destId="{558F0807-4397-49FA-823A-9D642D064E30}" srcOrd="2" destOrd="0" parTransId="{C39D1755-0B42-46F0-92B8-C544A768868F}" sibTransId="{8B82B7AE-660D-4A59-BEDA-30AD47FC2ECF}"/>
    <dgm:cxn modelId="{1305FD4B-67E7-4471-8E37-5E09271AEC30}" srcId="{558F0807-4397-49FA-823A-9D642D064E30}" destId="{00EE453F-2600-4C22-8C2C-02BEE2AB0612}" srcOrd="0" destOrd="0" parTransId="{503B66E3-37F2-470B-B4AA-8523FB758F5E}" sibTransId="{F7DE8913-2381-4222-AA25-87B49C424883}"/>
    <dgm:cxn modelId="{88032250-C106-874B-8CD8-4BD40230B0C2}" type="presOf" srcId="{B4002765-E334-40CF-AA82-FE4DD20566E4}" destId="{A833BA41-61A3-6E45-9905-CF434E4DA18A}" srcOrd="0" destOrd="0" presId="urn:microsoft.com/office/officeart/2016/7/layout/BasicTimeline"/>
    <dgm:cxn modelId="{41EDC651-C496-094E-9C2A-C4C9261FA954}" type="presOf" srcId="{EBF9ABD7-7F88-479C-ADE6-5813CFF060F9}" destId="{530797F8-9205-6948-825C-BAB9946C847A}" srcOrd="0" destOrd="0" presId="urn:microsoft.com/office/officeart/2016/7/layout/BasicTimeline"/>
    <dgm:cxn modelId="{12239277-65A7-48CD-B667-14C7665F8F13}" srcId="{B4002765-E334-40CF-AA82-FE4DD20566E4}" destId="{768278B9-AEB9-48A5-A863-B69B6847DD9C}" srcOrd="0" destOrd="0" parTransId="{6D5D7A93-8095-42A5-A795-48D0A3C8F29D}" sibTransId="{60FBDF1F-3AE6-4FD4-B3D1-C7EFE2E423B0}"/>
    <dgm:cxn modelId="{2AAE649B-4A70-9E40-B6EA-FF7427FD1BF9}" type="presOf" srcId="{2C3B7B4B-0C1D-4981-B931-75044ACB968A}" destId="{4F48DDAD-BE5F-7E45-8944-D688F2942D0B}" srcOrd="0" destOrd="0" presId="urn:microsoft.com/office/officeart/2016/7/layout/BasicTimeline"/>
    <dgm:cxn modelId="{15331F9E-D679-9246-8051-F5CE7524D280}" type="presOf" srcId="{00EE453F-2600-4C22-8C2C-02BEE2AB0612}" destId="{E4158185-026B-BE45-9C78-CCE82089DD50}" srcOrd="0" destOrd="0" presId="urn:microsoft.com/office/officeart/2016/7/layout/BasicTimeline"/>
    <dgm:cxn modelId="{6AFC38BD-0381-4131-9B35-09AB41B29599}" srcId="{2C3B7B4B-0C1D-4981-B931-75044ACB968A}" destId="{D338BE30-EDDE-470B-9022-3E43BFB5F737}" srcOrd="0" destOrd="0" parTransId="{2899A205-D80A-4646-A996-79AC13CFEFE9}" sibTransId="{2C25C8CC-C42E-4412-9192-18F04600D60B}"/>
    <dgm:cxn modelId="{0D6381F3-D6FD-6148-82BE-4E086A008651}" type="presOf" srcId="{768278B9-AEB9-48A5-A863-B69B6847DD9C}" destId="{696B5213-BD1A-BD49-90CA-3E049D9BC184}" srcOrd="0" destOrd="0" presId="urn:microsoft.com/office/officeart/2016/7/layout/BasicTimeline"/>
    <dgm:cxn modelId="{BE1AE98A-6C60-7142-AA6D-F6775225615D}" type="presParOf" srcId="{530797F8-9205-6948-825C-BAB9946C847A}" destId="{C60E9448-BBBD-B546-9E1E-CEE6E48BFB97}" srcOrd="0" destOrd="0" presId="urn:microsoft.com/office/officeart/2016/7/layout/BasicTimeline"/>
    <dgm:cxn modelId="{B7DA6FF6-201A-874E-882B-DFFB938E01A4}" type="presParOf" srcId="{530797F8-9205-6948-825C-BAB9946C847A}" destId="{BA205190-195D-7D4E-A849-1CB3214D9993}" srcOrd="1" destOrd="0" presId="urn:microsoft.com/office/officeart/2016/7/layout/BasicTimeline"/>
    <dgm:cxn modelId="{AC736D04-41A7-9941-81BE-4FF2E0E69B41}" type="presParOf" srcId="{BA205190-195D-7D4E-A849-1CB3214D9993}" destId="{FDBEF52B-497C-3A4D-9854-E86E892ACD78}" srcOrd="0" destOrd="0" presId="urn:microsoft.com/office/officeart/2016/7/layout/BasicTimeline"/>
    <dgm:cxn modelId="{4F9C4B64-3B61-2A4B-8D59-0F59CB06D123}" type="presParOf" srcId="{FDBEF52B-497C-3A4D-9854-E86E892ACD78}" destId="{A833BA41-61A3-6E45-9905-CF434E4DA18A}" srcOrd="0" destOrd="0" presId="urn:microsoft.com/office/officeart/2016/7/layout/BasicTimeline"/>
    <dgm:cxn modelId="{4FE8F54A-737B-CB40-97CA-84DE7BF06B1B}" type="presParOf" srcId="{FDBEF52B-497C-3A4D-9854-E86E892ACD78}" destId="{A053E4F9-5506-064F-A8A1-90CC75595C42}" srcOrd="1" destOrd="0" presId="urn:microsoft.com/office/officeart/2016/7/layout/BasicTimeline"/>
    <dgm:cxn modelId="{CFB09D7B-3A81-EA4F-9FB5-2E1B3F34B8D4}" type="presParOf" srcId="{A053E4F9-5506-064F-A8A1-90CC75595C42}" destId="{696B5213-BD1A-BD49-90CA-3E049D9BC184}" srcOrd="0" destOrd="0" presId="urn:microsoft.com/office/officeart/2016/7/layout/BasicTimeline"/>
    <dgm:cxn modelId="{F91EA8A4-8424-6B45-90B0-5932253F173B}" type="presParOf" srcId="{A053E4F9-5506-064F-A8A1-90CC75595C42}" destId="{015D60CF-7F22-A749-8AF0-EC19E8A29EF7}" srcOrd="1" destOrd="0" presId="urn:microsoft.com/office/officeart/2016/7/layout/BasicTimeline"/>
    <dgm:cxn modelId="{6B51E7A2-1DDB-8346-ACDB-5D206AA006A8}" type="presParOf" srcId="{FDBEF52B-497C-3A4D-9854-E86E892ACD78}" destId="{9D6251F4-DF14-5843-9DA2-DEBB4A61DC47}" srcOrd="2" destOrd="0" presId="urn:microsoft.com/office/officeart/2016/7/layout/BasicTimeline"/>
    <dgm:cxn modelId="{11B91762-2B50-D74D-8158-973A8B54E047}" type="presParOf" srcId="{FDBEF52B-497C-3A4D-9854-E86E892ACD78}" destId="{4D73E6A1-511E-7C4C-A78E-D605CB6B2D7A}" srcOrd="3" destOrd="0" presId="urn:microsoft.com/office/officeart/2016/7/layout/BasicTimeline"/>
    <dgm:cxn modelId="{B6A1D40E-06D8-474C-821E-3DF3574929D5}" type="presParOf" srcId="{FDBEF52B-497C-3A4D-9854-E86E892ACD78}" destId="{124DCB20-E705-DA40-AA49-E661CB0AF950}" srcOrd="4" destOrd="0" presId="urn:microsoft.com/office/officeart/2016/7/layout/BasicTimeline"/>
    <dgm:cxn modelId="{700BB9DB-399E-394C-AFA9-ED990630EBB8}" type="presParOf" srcId="{BA205190-195D-7D4E-A849-1CB3214D9993}" destId="{272AB2EC-29EF-9C48-9080-C89DD39733D6}" srcOrd="1" destOrd="0" presId="urn:microsoft.com/office/officeart/2016/7/layout/BasicTimeline"/>
    <dgm:cxn modelId="{42FE758E-AC6F-2345-AF4E-0C896B55F797}" type="presParOf" srcId="{BA205190-195D-7D4E-A849-1CB3214D9993}" destId="{096B8DE2-6ACC-3143-AE97-735383760906}" srcOrd="2" destOrd="0" presId="urn:microsoft.com/office/officeart/2016/7/layout/BasicTimeline"/>
    <dgm:cxn modelId="{740022CE-4812-4C44-9A0A-E9F17EEABE57}" type="presParOf" srcId="{096B8DE2-6ACC-3143-AE97-735383760906}" destId="{4F48DDAD-BE5F-7E45-8944-D688F2942D0B}" srcOrd="0" destOrd="0" presId="urn:microsoft.com/office/officeart/2016/7/layout/BasicTimeline"/>
    <dgm:cxn modelId="{C74C669C-1F66-AC43-9AB5-B3578DD9380F}" type="presParOf" srcId="{096B8DE2-6ACC-3143-AE97-735383760906}" destId="{E4F71986-FFC2-9843-8BD0-E323E1AABF74}" srcOrd="1" destOrd="0" presId="urn:microsoft.com/office/officeart/2016/7/layout/BasicTimeline"/>
    <dgm:cxn modelId="{EA3DF76D-3AA4-774E-AE07-9830A511B3D6}" type="presParOf" srcId="{E4F71986-FFC2-9843-8BD0-E323E1AABF74}" destId="{7923C63B-505E-0948-BDA7-038F0F25D919}" srcOrd="0" destOrd="0" presId="urn:microsoft.com/office/officeart/2016/7/layout/BasicTimeline"/>
    <dgm:cxn modelId="{62C5AA40-6F2D-4C4C-8318-C3242C3D496C}" type="presParOf" srcId="{E4F71986-FFC2-9843-8BD0-E323E1AABF74}" destId="{85223D27-FC05-244A-9C0C-4F691289A3FF}" srcOrd="1" destOrd="0" presId="urn:microsoft.com/office/officeart/2016/7/layout/BasicTimeline"/>
    <dgm:cxn modelId="{F8E80E1E-0E40-704F-A7E6-C9D08ECD7A38}" type="presParOf" srcId="{096B8DE2-6ACC-3143-AE97-735383760906}" destId="{7487D98E-3D17-5048-87A4-8C9512A189DD}" srcOrd="2" destOrd="0" presId="urn:microsoft.com/office/officeart/2016/7/layout/BasicTimeline"/>
    <dgm:cxn modelId="{AEC77D5B-6984-BB44-BB24-A1A6FEC4B70F}" type="presParOf" srcId="{096B8DE2-6ACC-3143-AE97-735383760906}" destId="{41A79D5C-FBB6-9D41-802B-20B9BA7AA7E1}" srcOrd="3" destOrd="0" presId="urn:microsoft.com/office/officeart/2016/7/layout/BasicTimeline"/>
    <dgm:cxn modelId="{33ABA74C-0DE4-9844-9D6D-97FB4177CBAD}" type="presParOf" srcId="{096B8DE2-6ACC-3143-AE97-735383760906}" destId="{A34A3CB1-84EC-AD4B-AA37-0B747B145F5B}" srcOrd="4" destOrd="0" presId="urn:microsoft.com/office/officeart/2016/7/layout/BasicTimeline"/>
    <dgm:cxn modelId="{C55366DD-E5E1-A549-85C3-8B731E22B0E3}" type="presParOf" srcId="{BA205190-195D-7D4E-A849-1CB3214D9993}" destId="{85913554-3AB3-9C42-B78E-D890A1BA3915}" srcOrd="3" destOrd="0" presId="urn:microsoft.com/office/officeart/2016/7/layout/BasicTimeline"/>
    <dgm:cxn modelId="{E535081D-0875-D746-B624-746991A49A55}" type="presParOf" srcId="{BA205190-195D-7D4E-A849-1CB3214D9993}" destId="{083494B5-1EB4-BC42-9A26-7CC7CA0FB07F}" srcOrd="4" destOrd="0" presId="urn:microsoft.com/office/officeart/2016/7/layout/BasicTimeline"/>
    <dgm:cxn modelId="{0DEDE2AF-0FFE-8648-9546-F076BA5E3D8B}" type="presParOf" srcId="{083494B5-1EB4-BC42-9A26-7CC7CA0FB07F}" destId="{F90BBF7D-7034-8C4A-A5F5-1BBBD6C808FE}" srcOrd="0" destOrd="0" presId="urn:microsoft.com/office/officeart/2016/7/layout/BasicTimeline"/>
    <dgm:cxn modelId="{7A644090-9801-2D47-B89C-0AB4FD02BAB9}" type="presParOf" srcId="{083494B5-1EB4-BC42-9A26-7CC7CA0FB07F}" destId="{4AF1E708-AAA8-C345-A78B-96214D1CC989}" srcOrd="1" destOrd="0" presId="urn:microsoft.com/office/officeart/2016/7/layout/BasicTimeline"/>
    <dgm:cxn modelId="{E8B4CD34-0DBE-8C4D-8708-4FFB954E2A3C}" type="presParOf" srcId="{4AF1E708-AAA8-C345-A78B-96214D1CC989}" destId="{E4158185-026B-BE45-9C78-CCE82089DD50}" srcOrd="0" destOrd="0" presId="urn:microsoft.com/office/officeart/2016/7/layout/BasicTimeline"/>
    <dgm:cxn modelId="{4DC31157-6153-FA48-961D-4958B069A43C}" type="presParOf" srcId="{4AF1E708-AAA8-C345-A78B-96214D1CC989}" destId="{21856B85-9FF9-CB42-8474-1AC09F73F3FD}" srcOrd="1" destOrd="0" presId="urn:microsoft.com/office/officeart/2016/7/layout/BasicTimeline"/>
    <dgm:cxn modelId="{EBA03B97-D31F-DC42-9579-519489BB39A4}" type="presParOf" srcId="{083494B5-1EB4-BC42-9A26-7CC7CA0FB07F}" destId="{0E1BD8A8-9E37-5F41-8ECA-E34621CFD5BE}" srcOrd="2" destOrd="0" presId="urn:microsoft.com/office/officeart/2016/7/layout/BasicTimeline"/>
    <dgm:cxn modelId="{E65B4F4D-B34C-414C-9086-31173FA012C4}" type="presParOf" srcId="{083494B5-1EB4-BC42-9A26-7CC7CA0FB07F}" destId="{07705DE8-BE89-AD4D-9849-75D1686ACCCC}" srcOrd="3" destOrd="0" presId="urn:microsoft.com/office/officeart/2016/7/layout/BasicTimeline"/>
    <dgm:cxn modelId="{44829163-546D-0345-ADE2-F51A8351047C}" type="presParOf" srcId="{083494B5-1EB4-BC42-9A26-7CC7CA0FB07F}" destId="{8E1E0A7A-4BA5-084D-919B-36AC601F7713}" srcOrd="4" destOrd="0" presId="urn:microsoft.com/office/officeart/2016/7/layout/Basic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7D7EFA-A817-4622-AAD2-B9DD22B61C6F}" type="doc">
      <dgm:prSet loTypeId="urn:microsoft.com/office/officeart/2005/8/layout/arrow2" loCatId="process" qsTypeId="urn:microsoft.com/office/officeart/2005/8/quickstyle/simple1" qsCatId="simple" csTypeId="urn:microsoft.com/office/officeart/2005/8/colors/accent6_2" csCatId="accent6" phldr="1"/>
      <dgm:spPr/>
    </dgm:pt>
    <dgm:pt modelId="{F9847D12-E11A-4B3F-9CB5-EF3DE8E6E75A}">
      <dgm:prSet phldrT="[Text]" custT="1"/>
      <dgm:spPr/>
      <dgm:t>
        <a:bodyPr/>
        <a:lstStyle/>
        <a:p>
          <a:r>
            <a:rPr lang="en-US" sz="2000" b="1" dirty="0"/>
            <a:t>Rightsholder organizations</a:t>
          </a:r>
          <a:r>
            <a:rPr lang="en-US" sz="2000" dirty="0"/>
            <a:t>:</a:t>
          </a:r>
          <a:r>
            <a:rPr lang="en-US" sz="2000" b="0" i="0" dirty="0"/>
            <a:t> AI developers should be transparent regarding their training datasets.</a:t>
          </a:r>
          <a:endParaRPr lang="en-US" sz="2000" dirty="0"/>
        </a:p>
      </dgm:t>
    </dgm:pt>
    <dgm:pt modelId="{9B186A76-7881-42CA-9E85-E5345B2EB8CA}" type="parTrans" cxnId="{57FA9E2C-20E6-47EF-8547-4E07C39E4FB8}">
      <dgm:prSet/>
      <dgm:spPr/>
      <dgm:t>
        <a:bodyPr/>
        <a:lstStyle/>
        <a:p>
          <a:endParaRPr lang="en-US" sz="1200"/>
        </a:p>
      </dgm:t>
    </dgm:pt>
    <dgm:pt modelId="{07495040-F9F1-4236-832F-394E5C4BEB9D}" type="sibTrans" cxnId="{57FA9E2C-20E6-47EF-8547-4E07C39E4FB8}">
      <dgm:prSet/>
      <dgm:spPr/>
      <dgm:t>
        <a:bodyPr/>
        <a:lstStyle/>
        <a:p>
          <a:endParaRPr lang="en-US"/>
        </a:p>
      </dgm:t>
    </dgm:pt>
    <dgm:pt modelId="{CD26E27C-459B-453E-9D46-255288411925}">
      <dgm:prSet phldrT="[Text]" custT="1"/>
      <dgm:spPr/>
      <dgm:t>
        <a:bodyPr/>
        <a:lstStyle/>
        <a:p>
          <a:r>
            <a:rPr lang="en-US" sz="2000" b="1" i="0" dirty="0"/>
            <a:t>Hiroshima AI Process Principles</a:t>
          </a:r>
          <a:r>
            <a:rPr lang="en-US" sz="2000" b="0" i="0" dirty="0"/>
            <a:t> 2023: protection to personal data and intellectual property</a:t>
          </a:r>
          <a:endParaRPr lang="en-US" sz="2000" dirty="0"/>
        </a:p>
      </dgm:t>
    </dgm:pt>
    <dgm:pt modelId="{AEA8341E-A13C-42D5-9142-C12F2E09DCE7}" type="parTrans" cxnId="{380AB8F7-FF84-43FE-99B5-200695DAD52B}">
      <dgm:prSet/>
      <dgm:spPr/>
      <dgm:t>
        <a:bodyPr/>
        <a:lstStyle/>
        <a:p>
          <a:endParaRPr lang="en-US" sz="1200"/>
        </a:p>
      </dgm:t>
    </dgm:pt>
    <dgm:pt modelId="{695EE3DD-0164-4160-85D1-ABE10B6424DB}" type="sibTrans" cxnId="{380AB8F7-FF84-43FE-99B5-200695DAD52B}">
      <dgm:prSet/>
      <dgm:spPr/>
      <dgm:t>
        <a:bodyPr/>
        <a:lstStyle/>
        <a:p>
          <a:endParaRPr lang="en-US"/>
        </a:p>
      </dgm:t>
    </dgm:pt>
    <dgm:pt modelId="{2951613D-68BF-401A-B126-28D9F8541DA2}">
      <dgm:prSet phldrT="[Text]" custT="1"/>
      <dgm:spPr/>
      <dgm:t>
        <a:bodyPr/>
        <a:lstStyle/>
        <a:p>
          <a:r>
            <a:rPr lang="en-US" sz="2000" b="1" i="0" dirty="0"/>
            <a:t>EU’s AI Act </a:t>
          </a:r>
          <a:r>
            <a:rPr lang="en-US" sz="2000" b="0" i="0" dirty="0"/>
            <a:t>August 2024: training data transparency requirements</a:t>
          </a:r>
          <a:endParaRPr lang="en-US" sz="2000" dirty="0"/>
        </a:p>
      </dgm:t>
    </dgm:pt>
    <dgm:pt modelId="{EF291E0E-B0A9-41AE-8712-5F68A98E660B}" type="parTrans" cxnId="{D5354901-47CA-4E16-8E0C-C3086A574CE7}">
      <dgm:prSet/>
      <dgm:spPr/>
      <dgm:t>
        <a:bodyPr/>
        <a:lstStyle/>
        <a:p>
          <a:endParaRPr lang="en-US" sz="1200"/>
        </a:p>
      </dgm:t>
    </dgm:pt>
    <dgm:pt modelId="{7B8CA2A2-50CE-4347-A5D7-F51CB748B9FC}" type="sibTrans" cxnId="{D5354901-47CA-4E16-8E0C-C3086A574CE7}">
      <dgm:prSet/>
      <dgm:spPr/>
      <dgm:t>
        <a:bodyPr/>
        <a:lstStyle/>
        <a:p>
          <a:endParaRPr lang="en-US"/>
        </a:p>
      </dgm:t>
    </dgm:pt>
    <dgm:pt modelId="{28FF31E4-D12B-C947-B876-76F96D95A4E2}" type="pres">
      <dgm:prSet presAssocID="{3E7D7EFA-A817-4622-AAD2-B9DD22B61C6F}" presName="arrowDiagram" presStyleCnt="0">
        <dgm:presLayoutVars>
          <dgm:chMax val="5"/>
          <dgm:dir/>
          <dgm:resizeHandles val="exact"/>
        </dgm:presLayoutVars>
      </dgm:prSet>
      <dgm:spPr/>
    </dgm:pt>
    <dgm:pt modelId="{7396C549-2C3D-E549-98FE-4004D8CA9D30}" type="pres">
      <dgm:prSet presAssocID="{3E7D7EFA-A817-4622-AAD2-B9DD22B61C6F}" presName="arrow" presStyleLbl="bgShp" presStyleIdx="0" presStyleCnt="1" custScaleX="113935"/>
      <dgm:spPr/>
    </dgm:pt>
    <dgm:pt modelId="{1FFBBD06-9A94-D04A-A507-542BEB4713D6}" type="pres">
      <dgm:prSet presAssocID="{3E7D7EFA-A817-4622-AAD2-B9DD22B61C6F}" presName="arrowDiagram3" presStyleCnt="0"/>
      <dgm:spPr/>
    </dgm:pt>
    <dgm:pt modelId="{6E0B1700-FE8A-2543-831D-133785F449D6}" type="pres">
      <dgm:prSet presAssocID="{F9847D12-E11A-4B3F-9CB5-EF3DE8E6E75A}" presName="bullet3a" presStyleLbl="node1" presStyleIdx="0" presStyleCnt="3" custLinFactX="-87617" custLinFactNeighborX="-100000" custLinFactNeighborY="4653"/>
      <dgm:spPr/>
    </dgm:pt>
    <dgm:pt modelId="{102BB7CF-E659-8E43-AA9A-7DB7652F4283}" type="pres">
      <dgm:prSet presAssocID="{F9847D12-E11A-4B3F-9CB5-EF3DE8E6E75A}" presName="textBox3a" presStyleLbl="revTx" presStyleIdx="0" presStyleCnt="3" custScaleX="123574" custLinFactNeighborX="-3268" custLinFactNeighborY="670">
        <dgm:presLayoutVars>
          <dgm:bulletEnabled val="1"/>
        </dgm:presLayoutVars>
      </dgm:prSet>
      <dgm:spPr/>
    </dgm:pt>
    <dgm:pt modelId="{FA80ADEF-88FB-EC4C-8C38-AAAD86FE6AB5}" type="pres">
      <dgm:prSet presAssocID="{CD26E27C-459B-453E-9D46-255288411925}" presName="bullet3b" presStyleLbl="node1" presStyleIdx="1" presStyleCnt="3" custLinFactNeighborX="55273" custLinFactNeighborY="3243"/>
      <dgm:spPr/>
    </dgm:pt>
    <dgm:pt modelId="{D6CE90A3-0071-6447-ABB7-38FA974B3E86}" type="pres">
      <dgm:prSet presAssocID="{CD26E27C-459B-453E-9D46-255288411925}" presName="textBox3b" presStyleLbl="revTx" presStyleIdx="1" presStyleCnt="3" custScaleX="122799" custLinFactNeighborX="27170" custLinFactNeighborY="448">
        <dgm:presLayoutVars>
          <dgm:bulletEnabled val="1"/>
        </dgm:presLayoutVars>
      </dgm:prSet>
      <dgm:spPr/>
    </dgm:pt>
    <dgm:pt modelId="{640449A6-9B4B-FC46-A47B-9286A43A192D}" type="pres">
      <dgm:prSet presAssocID="{2951613D-68BF-401A-B126-28D9F8541DA2}" presName="bullet3c" presStyleLbl="node1" presStyleIdx="2" presStyleCnt="3" custLinFactNeighborX="91945" custLinFactNeighborY="-961"/>
      <dgm:spPr/>
    </dgm:pt>
    <dgm:pt modelId="{A37EE14A-056A-2E4C-81E8-5693E083E108}" type="pres">
      <dgm:prSet presAssocID="{2951613D-68BF-401A-B126-28D9F8541DA2}" presName="textBox3c" presStyleLbl="revTx" presStyleIdx="2" presStyleCnt="3" custScaleX="124897" custLinFactNeighborX="38795">
        <dgm:presLayoutVars>
          <dgm:bulletEnabled val="1"/>
        </dgm:presLayoutVars>
      </dgm:prSet>
      <dgm:spPr/>
    </dgm:pt>
  </dgm:ptLst>
  <dgm:cxnLst>
    <dgm:cxn modelId="{D5354901-47CA-4E16-8E0C-C3086A574CE7}" srcId="{3E7D7EFA-A817-4622-AAD2-B9DD22B61C6F}" destId="{2951613D-68BF-401A-B126-28D9F8541DA2}" srcOrd="2" destOrd="0" parTransId="{EF291E0E-B0A9-41AE-8712-5F68A98E660B}" sibTransId="{7B8CA2A2-50CE-4347-A5D7-F51CB748B9FC}"/>
    <dgm:cxn modelId="{43214010-928A-C64F-9EA4-4B0552AC1DAD}" type="presOf" srcId="{CD26E27C-459B-453E-9D46-255288411925}" destId="{D6CE90A3-0071-6447-ABB7-38FA974B3E86}" srcOrd="0" destOrd="0" presId="urn:microsoft.com/office/officeart/2005/8/layout/arrow2"/>
    <dgm:cxn modelId="{57FA9E2C-20E6-47EF-8547-4E07C39E4FB8}" srcId="{3E7D7EFA-A817-4622-AAD2-B9DD22B61C6F}" destId="{F9847D12-E11A-4B3F-9CB5-EF3DE8E6E75A}" srcOrd="0" destOrd="0" parTransId="{9B186A76-7881-42CA-9E85-E5345B2EB8CA}" sibTransId="{07495040-F9F1-4236-832F-394E5C4BEB9D}"/>
    <dgm:cxn modelId="{D999F637-49CD-514F-B7AA-1CF39D38C922}" type="presOf" srcId="{F9847D12-E11A-4B3F-9CB5-EF3DE8E6E75A}" destId="{102BB7CF-E659-8E43-AA9A-7DB7652F4283}" srcOrd="0" destOrd="0" presId="urn:microsoft.com/office/officeart/2005/8/layout/arrow2"/>
    <dgm:cxn modelId="{59DCAC52-F891-1D46-A8A2-083A5FDC3561}" type="presOf" srcId="{2951613D-68BF-401A-B126-28D9F8541DA2}" destId="{A37EE14A-056A-2E4C-81E8-5693E083E108}" srcOrd="0" destOrd="0" presId="urn:microsoft.com/office/officeart/2005/8/layout/arrow2"/>
    <dgm:cxn modelId="{0BF99CC5-E81D-FB40-BD8D-5C92E1112633}" type="presOf" srcId="{3E7D7EFA-A817-4622-AAD2-B9DD22B61C6F}" destId="{28FF31E4-D12B-C947-B876-76F96D95A4E2}" srcOrd="0" destOrd="0" presId="urn:microsoft.com/office/officeart/2005/8/layout/arrow2"/>
    <dgm:cxn modelId="{380AB8F7-FF84-43FE-99B5-200695DAD52B}" srcId="{3E7D7EFA-A817-4622-AAD2-B9DD22B61C6F}" destId="{CD26E27C-459B-453E-9D46-255288411925}" srcOrd="1" destOrd="0" parTransId="{AEA8341E-A13C-42D5-9142-C12F2E09DCE7}" sibTransId="{695EE3DD-0164-4160-85D1-ABE10B6424DB}"/>
    <dgm:cxn modelId="{BE712C47-45DE-EC4F-BAAD-00384BA3868B}" type="presParOf" srcId="{28FF31E4-D12B-C947-B876-76F96D95A4E2}" destId="{7396C549-2C3D-E549-98FE-4004D8CA9D30}" srcOrd="0" destOrd="0" presId="urn:microsoft.com/office/officeart/2005/8/layout/arrow2"/>
    <dgm:cxn modelId="{2B4B06BF-4BA4-F040-B9CB-1D689D70E724}" type="presParOf" srcId="{28FF31E4-D12B-C947-B876-76F96D95A4E2}" destId="{1FFBBD06-9A94-D04A-A507-542BEB4713D6}" srcOrd="1" destOrd="0" presId="urn:microsoft.com/office/officeart/2005/8/layout/arrow2"/>
    <dgm:cxn modelId="{F2CE8922-09D3-EB43-A7E9-417647BEEFBF}" type="presParOf" srcId="{1FFBBD06-9A94-D04A-A507-542BEB4713D6}" destId="{6E0B1700-FE8A-2543-831D-133785F449D6}" srcOrd="0" destOrd="0" presId="urn:microsoft.com/office/officeart/2005/8/layout/arrow2"/>
    <dgm:cxn modelId="{7052B80F-00CC-EF4C-9739-4DFD2B0421BC}" type="presParOf" srcId="{1FFBBD06-9A94-D04A-A507-542BEB4713D6}" destId="{102BB7CF-E659-8E43-AA9A-7DB7652F4283}" srcOrd="1" destOrd="0" presId="urn:microsoft.com/office/officeart/2005/8/layout/arrow2"/>
    <dgm:cxn modelId="{50F87344-831A-F442-A7C8-E6F317B00F12}" type="presParOf" srcId="{1FFBBD06-9A94-D04A-A507-542BEB4713D6}" destId="{FA80ADEF-88FB-EC4C-8C38-AAAD86FE6AB5}" srcOrd="2" destOrd="0" presId="urn:microsoft.com/office/officeart/2005/8/layout/arrow2"/>
    <dgm:cxn modelId="{2AF87B4A-CC7E-0B46-B50F-B3C52A2A26FF}" type="presParOf" srcId="{1FFBBD06-9A94-D04A-A507-542BEB4713D6}" destId="{D6CE90A3-0071-6447-ABB7-38FA974B3E86}" srcOrd="3" destOrd="0" presId="urn:microsoft.com/office/officeart/2005/8/layout/arrow2"/>
    <dgm:cxn modelId="{B1508158-56E5-E542-8D9B-E3A2106ADD0C}" type="presParOf" srcId="{1FFBBD06-9A94-D04A-A507-542BEB4713D6}" destId="{640449A6-9B4B-FC46-A47B-9286A43A192D}" srcOrd="4" destOrd="0" presId="urn:microsoft.com/office/officeart/2005/8/layout/arrow2"/>
    <dgm:cxn modelId="{A8FC2503-2EDD-C742-A7C3-A202C0048A62}" type="presParOf" srcId="{1FFBBD06-9A94-D04A-A507-542BEB4713D6}" destId="{A37EE14A-056A-2E4C-81E8-5693E083E108}" srcOrd="5"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278F32-BAC8-4E9A-936C-C61F32E1BC87}"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EFCE542F-7838-4153-A7DB-2DF6A3D85EE7}">
      <dgm:prSet phldrT="[Text]" custT="1"/>
      <dgm:spPr>
        <a:solidFill>
          <a:schemeClr val="accent2"/>
        </a:solidFill>
      </dgm:spPr>
      <dgm:t>
        <a:bodyPr/>
        <a:lstStyle/>
        <a:p>
          <a:r>
            <a:rPr lang="en-US" sz="1300" b="0" i="0" dirty="0"/>
            <a:t>Rightsholder</a:t>
          </a:r>
          <a:endParaRPr lang="en-US" sz="1300" dirty="0"/>
        </a:p>
      </dgm:t>
    </dgm:pt>
    <dgm:pt modelId="{046D6E04-4782-4B71-94B2-5D1301093E14}" type="parTrans" cxnId="{1F2FFFC7-2EFA-464B-97F8-9EA165234845}">
      <dgm:prSet/>
      <dgm:spPr/>
      <dgm:t>
        <a:bodyPr/>
        <a:lstStyle/>
        <a:p>
          <a:endParaRPr lang="en-US"/>
        </a:p>
      </dgm:t>
    </dgm:pt>
    <dgm:pt modelId="{DE82E028-BBD3-416D-8CE1-1E6627DCE28C}" type="sibTrans" cxnId="{1F2FFFC7-2EFA-464B-97F8-9EA165234845}">
      <dgm:prSet/>
      <dgm:spPr/>
      <dgm:t>
        <a:bodyPr/>
        <a:lstStyle/>
        <a:p>
          <a:endParaRPr lang="en-US"/>
        </a:p>
      </dgm:t>
    </dgm:pt>
    <dgm:pt modelId="{7FB206AC-F20C-4D8A-8B82-AA07671C1D3E}">
      <dgm:prSet phldrT="[Text]" custT="1"/>
      <dgm:spPr/>
      <dgm:t>
        <a:bodyPr/>
        <a:lstStyle/>
        <a:p>
          <a:r>
            <a:rPr lang="en-US" sz="1400" dirty="0"/>
            <a:t>AI Developer</a:t>
          </a:r>
        </a:p>
      </dgm:t>
    </dgm:pt>
    <dgm:pt modelId="{118621C2-05C8-4031-BDDB-2874C08D501A}" type="parTrans" cxnId="{EABC272F-15FA-466D-8561-6E844C304DBD}">
      <dgm:prSet/>
      <dgm:spPr/>
      <dgm:t>
        <a:bodyPr/>
        <a:lstStyle/>
        <a:p>
          <a:endParaRPr lang="en-US"/>
        </a:p>
      </dgm:t>
    </dgm:pt>
    <dgm:pt modelId="{C549D366-350D-4EB2-A4FF-8556FAC3EBEF}" type="sibTrans" cxnId="{EABC272F-15FA-466D-8561-6E844C304DBD}">
      <dgm:prSet/>
      <dgm:spPr/>
      <dgm:t>
        <a:bodyPr/>
        <a:lstStyle/>
        <a:p>
          <a:endParaRPr lang="en-US"/>
        </a:p>
      </dgm:t>
    </dgm:pt>
    <dgm:pt modelId="{C8F3E133-C5E1-44A6-BED6-257271544E76}">
      <dgm:prSet phldrT="[Text]"/>
      <dgm:spPr>
        <a:solidFill>
          <a:schemeClr val="accent3"/>
        </a:solidFill>
      </dgm:spPr>
      <dgm:t>
        <a:bodyPr/>
        <a:lstStyle/>
        <a:p>
          <a:r>
            <a:rPr lang="en-US" dirty="0"/>
            <a:t>Policymaker</a:t>
          </a:r>
        </a:p>
      </dgm:t>
    </dgm:pt>
    <dgm:pt modelId="{97410FEF-0BD5-415E-93E3-C542E993DE7B}" type="parTrans" cxnId="{1E758BE8-D28B-40B8-B31B-EB961317EA44}">
      <dgm:prSet/>
      <dgm:spPr/>
      <dgm:t>
        <a:bodyPr/>
        <a:lstStyle/>
        <a:p>
          <a:endParaRPr lang="en-US"/>
        </a:p>
      </dgm:t>
    </dgm:pt>
    <dgm:pt modelId="{DDDDBE91-823E-4EF1-BE95-160BC3FC5941}" type="sibTrans" cxnId="{1E758BE8-D28B-40B8-B31B-EB961317EA44}">
      <dgm:prSet/>
      <dgm:spPr/>
      <dgm:t>
        <a:bodyPr/>
        <a:lstStyle/>
        <a:p>
          <a:endParaRPr lang="en-US"/>
        </a:p>
      </dgm:t>
    </dgm:pt>
    <dgm:pt modelId="{7B5EE7F7-15AB-48C3-9469-B909E50DED60}">
      <dgm:prSet phldrT="[Text]" custT="1"/>
      <dgm:spPr/>
      <dgm:t>
        <a:bodyPr/>
        <a:lstStyle/>
        <a:p>
          <a:r>
            <a:rPr lang="en-US" sz="2400" dirty="0">
              <a:solidFill>
                <a:schemeClr val="bg2">
                  <a:lumMod val="50000"/>
                </a:schemeClr>
              </a:solidFill>
            </a:rPr>
            <a:t>Transparency?</a:t>
          </a:r>
        </a:p>
      </dgm:t>
    </dgm:pt>
    <dgm:pt modelId="{8D543AEE-8A93-4AF9-ABD9-EDE522F7563C}" type="parTrans" cxnId="{F9EA2D24-4EAE-4B6E-AF21-6D5294684D50}">
      <dgm:prSet/>
      <dgm:spPr/>
      <dgm:t>
        <a:bodyPr/>
        <a:lstStyle/>
        <a:p>
          <a:endParaRPr lang="en-US"/>
        </a:p>
      </dgm:t>
    </dgm:pt>
    <dgm:pt modelId="{0ED61835-FA0A-4582-88BE-F16328FB141D}" type="sibTrans" cxnId="{F9EA2D24-4EAE-4B6E-AF21-6D5294684D50}">
      <dgm:prSet/>
      <dgm:spPr/>
      <dgm:t>
        <a:bodyPr/>
        <a:lstStyle/>
        <a:p>
          <a:endParaRPr lang="en-US"/>
        </a:p>
      </dgm:t>
    </dgm:pt>
    <dgm:pt modelId="{C602DEE5-3489-4F78-AEDD-FBF60C8A4D94}" type="pres">
      <dgm:prSet presAssocID="{D3278F32-BAC8-4E9A-936C-C61F32E1BC87}" presName="Name0" presStyleCnt="0">
        <dgm:presLayoutVars>
          <dgm:chMax val="4"/>
          <dgm:resizeHandles val="exact"/>
        </dgm:presLayoutVars>
      </dgm:prSet>
      <dgm:spPr/>
    </dgm:pt>
    <dgm:pt modelId="{FE0D480A-B1B5-4AC7-ABD4-70DF9D8EAA17}" type="pres">
      <dgm:prSet presAssocID="{D3278F32-BAC8-4E9A-936C-C61F32E1BC87}" presName="ellipse" presStyleLbl="trBgShp" presStyleIdx="0" presStyleCnt="1"/>
      <dgm:spPr>
        <a:solidFill>
          <a:schemeClr val="accent6">
            <a:lumMod val="90000"/>
          </a:schemeClr>
        </a:solidFill>
        <a:ln>
          <a:solidFill>
            <a:schemeClr val="bg2">
              <a:lumMod val="65000"/>
            </a:schemeClr>
          </a:solidFill>
        </a:ln>
      </dgm:spPr>
    </dgm:pt>
    <dgm:pt modelId="{095FCB30-6A50-4302-9F77-2BD243465F9C}" type="pres">
      <dgm:prSet presAssocID="{D3278F32-BAC8-4E9A-936C-C61F32E1BC87}" presName="arrow1" presStyleLbl="fgShp" presStyleIdx="0" presStyleCnt="1"/>
      <dgm:spPr>
        <a:solidFill>
          <a:schemeClr val="accent6">
            <a:lumMod val="90000"/>
          </a:schemeClr>
        </a:solidFill>
      </dgm:spPr>
    </dgm:pt>
    <dgm:pt modelId="{CE8AEF6A-E3B8-442D-9B63-943FDA410F4E}" type="pres">
      <dgm:prSet presAssocID="{D3278F32-BAC8-4E9A-936C-C61F32E1BC87}" presName="rectangle" presStyleLbl="revTx" presStyleIdx="0" presStyleCnt="1">
        <dgm:presLayoutVars>
          <dgm:bulletEnabled val="1"/>
        </dgm:presLayoutVars>
      </dgm:prSet>
      <dgm:spPr/>
    </dgm:pt>
    <dgm:pt modelId="{4EC283B3-2269-47C6-B87C-B7B9D5419B7F}" type="pres">
      <dgm:prSet presAssocID="{7FB206AC-F20C-4D8A-8B82-AA07671C1D3E}" presName="item1" presStyleLbl="node1" presStyleIdx="0" presStyleCnt="3">
        <dgm:presLayoutVars>
          <dgm:bulletEnabled val="1"/>
        </dgm:presLayoutVars>
      </dgm:prSet>
      <dgm:spPr/>
    </dgm:pt>
    <dgm:pt modelId="{E6DAC05A-17C1-4BF7-83B0-97BEEA509A83}" type="pres">
      <dgm:prSet presAssocID="{C8F3E133-C5E1-44A6-BED6-257271544E76}" presName="item2" presStyleLbl="node1" presStyleIdx="1" presStyleCnt="3" custScaleX="113328">
        <dgm:presLayoutVars>
          <dgm:bulletEnabled val="1"/>
        </dgm:presLayoutVars>
      </dgm:prSet>
      <dgm:spPr/>
    </dgm:pt>
    <dgm:pt modelId="{370CAAF9-98F4-48C5-994E-F536B1B6D924}" type="pres">
      <dgm:prSet presAssocID="{7B5EE7F7-15AB-48C3-9469-B909E50DED60}" presName="item3" presStyleLbl="node1" presStyleIdx="2" presStyleCnt="3" custScaleX="116483">
        <dgm:presLayoutVars>
          <dgm:bulletEnabled val="1"/>
        </dgm:presLayoutVars>
      </dgm:prSet>
      <dgm:spPr/>
    </dgm:pt>
    <dgm:pt modelId="{E78390CF-501C-41CA-9956-59440479B505}" type="pres">
      <dgm:prSet presAssocID="{D3278F32-BAC8-4E9A-936C-C61F32E1BC87}" presName="funnel" presStyleLbl="trAlignAcc1" presStyleIdx="0" presStyleCnt="1" custLinFactNeighborX="-52"/>
      <dgm:spPr>
        <a:ln>
          <a:solidFill>
            <a:schemeClr val="bg2">
              <a:lumMod val="65000"/>
            </a:schemeClr>
          </a:solidFill>
        </a:ln>
      </dgm:spPr>
    </dgm:pt>
  </dgm:ptLst>
  <dgm:cxnLst>
    <dgm:cxn modelId="{F9EA2D24-4EAE-4B6E-AF21-6D5294684D50}" srcId="{D3278F32-BAC8-4E9A-936C-C61F32E1BC87}" destId="{7B5EE7F7-15AB-48C3-9469-B909E50DED60}" srcOrd="3" destOrd="0" parTransId="{8D543AEE-8A93-4AF9-ABD9-EDE522F7563C}" sibTransId="{0ED61835-FA0A-4582-88BE-F16328FB141D}"/>
    <dgm:cxn modelId="{EABC272F-15FA-466D-8561-6E844C304DBD}" srcId="{D3278F32-BAC8-4E9A-936C-C61F32E1BC87}" destId="{7FB206AC-F20C-4D8A-8B82-AA07671C1D3E}" srcOrd="1" destOrd="0" parTransId="{118621C2-05C8-4031-BDDB-2874C08D501A}" sibTransId="{C549D366-350D-4EB2-A4FF-8556FAC3EBEF}"/>
    <dgm:cxn modelId="{E83A7E44-30BC-413B-8EAF-F17FD5574B4F}" type="presOf" srcId="{7FB206AC-F20C-4D8A-8B82-AA07671C1D3E}" destId="{E6DAC05A-17C1-4BF7-83B0-97BEEA509A83}" srcOrd="0" destOrd="0" presId="urn:microsoft.com/office/officeart/2005/8/layout/funnel1"/>
    <dgm:cxn modelId="{CDE81B4E-A2AD-4FCE-A90D-5BD36C029600}" type="presOf" srcId="{C8F3E133-C5E1-44A6-BED6-257271544E76}" destId="{4EC283B3-2269-47C6-B87C-B7B9D5419B7F}" srcOrd="0" destOrd="0" presId="urn:microsoft.com/office/officeart/2005/8/layout/funnel1"/>
    <dgm:cxn modelId="{76358292-BD61-42C8-95E7-76423BFD7D19}" type="presOf" srcId="{D3278F32-BAC8-4E9A-936C-C61F32E1BC87}" destId="{C602DEE5-3489-4F78-AEDD-FBF60C8A4D94}" srcOrd="0" destOrd="0" presId="urn:microsoft.com/office/officeart/2005/8/layout/funnel1"/>
    <dgm:cxn modelId="{3FF910A0-0561-4740-AF20-8E808455D892}" type="presOf" srcId="{7B5EE7F7-15AB-48C3-9469-B909E50DED60}" destId="{CE8AEF6A-E3B8-442D-9B63-943FDA410F4E}" srcOrd="0" destOrd="0" presId="urn:microsoft.com/office/officeart/2005/8/layout/funnel1"/>
    <dgm:cxn modelId="{1F2FFFC7-2EFA-464B-97F8-9EA165234845}" srcId="{D3278F32-BAC8-4E9A-936C-C61F32E1BC87}" destId="{EFCE542F-7838-4153-A7DB-2DF6A3D85EE7}" srcOrd="0" destOrd="0" parTransId="{046D6E04-4782-4B71-94B2-5D1301093E14}" sibTransId="{DE82E028-BBD3-416D-8CE1-1E6627DCE28C}"/>
    <dgm:cxn modelId="{1E758BE8-D28B-40B8-B31B-EB961317EA44}" srcId="{D3278F32-BAC8-4E9A-936C-C61F32E1BC87}" destId="{C8F3E133-C5E1-44A6-BED6-257271544E76}" srcOrd="2" destOrd="0" parTransId="{97410FEF-0BD5-415E-93E3-C542E993DE7B}" sibTransId="{DDDDBE91-823E-4EF1-BE95-160BC3FC5941}"/>
    <dgm:cxn modelId="{88FF4AF7-15FD-469C-AD79-8D02DA2AF25C}" type="presOf" srcId="{EFCE542F-7838-4153-A7DB-2DF6A3D85EE7}" destId="{370CAAF9-98F4-48C5-994E-F536B1B6D924}" srcOrd="0" destOrd="0" presId="urn:microsoft.com/office/officeart/2005/8/layout/funnel1"/>
    <dgm:cxn modelId="{8E0B9610-70AE-408E-95F2-421FB719FCA3}" type="presParOf" srcId="{C602DEE5-3489-4F78-AEDD-FBF60C8A4D94}" destId="{FE0D480A-B1B5-4AC7-ABD4-70DF9D8EAA17}" srcOrd="0" destOrd="0" presId="urn:microsoft.com/office/officeart/2005/8/layout/funnel1"/>
    <dgm:cxn modelId="{AAAE4512-FC75-48E7-B9B4-8E97306EA1E5}" type="presParOf" srcId="{C602DEE5-3489-4F78-AEDD-FBF60C8A4D94}" destId="{095FCB30-6A50-4302-9F77-2BD243465F9C}" srcOrd="1" destOrd="0" presId="urn:microsoft.com/office/officeart/2005/8/layout/funnel1"/>
    <dgm:cxn modelId="{70F71C65-D597-48C7-A219-1A924735EBCB}" type="presParOf" srcId="{C602DEE5-3489-4F78-AEDD-FBF60C8A4D94}" destId="{CE8AEF6A-E3B8-442D-9B63-943FDA410F4E}" srcOrd="2" destOrd="0" presId="urn:microsoft.com/office/officeart/2005/8/layout/funnel1"/>
    <dgm:cxn modelId="{1B9CB306-95D1-409F-9F58-B06EEF0927E8}" type="presParOf" srcId="{C602DEE5-3489-4F78-AEDD-FBF60C8A4D94}" destId="{4EC283B3-2269-47C6-B87C-B7B9D5419B7F}" srcOrd="3" destOrd="0" presId="urn:microsoft.com/office/officeart/2005/8/layout/funnel1"/>
    <dgm:cxn modelId="{5E6FAA57-E001-45E3-9FAA-FD1EC309D7E7}" type="presParOf" srcId="{C602DEE5-3489-4F78-AEDD-FBF60C8A4D94}" destId="{E6DAC05A-17C1-4BF7-83B0-97BEEA509A83}" srcOrd="4" destOrd="0" presId="urn:microsoft.com/office/officeart/2005/8/layout/funnel1"/>
    <dgm:cxn modelId="{CD95B731-0162-41E2-9E7E-BDECABBC9DEF}" type="presParOf" srcId="{C602DEE5-3489-4F78-AEDD-FBF60C8A4D94}" destId="{370CAAF9-98F4-48C5-994E-F536B1B6D924}" srcOrd="5" destOrd="0" presId="urn:microsoft.com/office/officeart/2005/8/layout/funnel1"/>
    <dgm:cxn modelId="{D8AD377B-C3B4-4D37-AF12-83561156ECCB}" type="presParOf" srcId="{C602DEE5-3489-4F78-AEDD-FBF60C8A4D94}" destId="{E78390CF-501C-41CA-9956-59440479B505}"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1C5040A-1667-794C-802A-768500584B1E}"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AE8684B-75C0-D24C-AD83-B7ED5E24B0D8}">
      <dgm:prSet phldrT="[Text]" custT="1"/>
      <dgm:spPr>
        <a:noFill/>
        <a:ln w="34925" cap="flat" cmpd="sng" algn="ctr">
          <a:solidFill>
            <a:srgbClr val="156082"/>
          </a:solidFill>
          <a:prstDash val="solid"/>
          <a:miter lim="800000"/>
        </a:ln>
        <a:effectLst/>
      </dgm:spPr>
      <dgm:t>
        <a:bodyPr spcFirstLastPara="0" vert="horz" wrap="square" lIns="95250" tIns="95250" rIns="95250" bIns="95250" numCol="1" spcCol="1270" anchor="ctr" anchorCtr="0"/>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Transparency allows third parties to view and verify the training data themselves.</a:t>
          </a:r>
        </a:p>
      </dgm:t>
    </dgm:pt>
    <dgm:pt modelId="{E7A8D946-BE9F-094F-B5F6-63C6377411E8}" type="parTrans" cxnId="{3D5A10A7-E7E6-CC4F-8041-02EC07ADB522}">
      <dgm:prSet/>
      <dgm:spPr/>
      <dgm:t>
        <a:bodyPr/>
        <a:lstStyle/>
        <a:p>
          <a:endParaRPr lang="en-US"/>
        </a:p>
      </dgm:t>
    </dgm:pt>
    <dgm:pt modelId="{9620D053-6C55-C641-990A-68ED2D7AA8D3}" type="sibTrans" cxnId="{3D5A10A7-E7E6-CC4F-8041-02EC07ADB522}">
      <dgm:prSet/>
      <dgm:spPr/>
      <dgm:t>
        <a:bodyPr/>
        <a:lstStyle/>
        <a:p>
          <a:endParaRPr lang="en-US"/>
        </a:p>
      </dgm:t>
    </dgm:pt>
    <dgm:pt modelId="{61443B42-6525-1947-809A-ACEA43DF1702}">
      <dgm:prSet phldrT="[Text]"/>
      <dgm:spPr>
        <a:noFill/>
        <a:ln w="34925">
          <a:solidFill>
            <a:schemeClr val="accent1"/>
          </a:solidFill>
        </a:ln>
      </dgm:spPr>
      <dgm:t>
        <a:bodyPr/>
        <a:lstStyle/>
        <a:p>
          <a:r>
            <a:rPr lang="en-US" b="0" i="0" dirty="0">
              <a:solidFill>
                <a:schemeClr val="tx1"/>
              </a:solidFill>
            </a:rPr>
            <a:t>Many companies do not keep records of the training data to prevent copyright infringement.</a:t>
          </a:r>
          <a:endParaRPr lang="en-US" dirty="0">
            <a:solidFill>
              <a:schemeClr val="tx1"/>
            </a:solidFill>
          </a:endParaRPr>
        </a:p>
      </dgm:t>
    </dgm:pt>
    <dgm:pt modelId="{C6F8C080-D76E-744F-A2DA-692617E166F7}" type="parTrans" cxnId="{A7113055-43EB-9346-8ABC-01794FD76A95}">
      <dgm:prSet/>
      <dgm:spPr/>
      <dgm:t>
        <a:bodyPr/>
        <a:lstStyle/>
        <a:p>
          <a:endParaRPr lang="en-US"/>
        </a:p>
      </dgm:t>
    </dgm:pt>
    <dgm:pt modelId="{03866E54-E888-BA43-91EB-A48373BED32D}" type="sibTrans" cxnId="{A7113055-43EB-9346-8ABC-01794FD76A95}">
      <dgm:prSet/>
      <dgm:spPr/>
      <dgm:t>
        <a:bodyPr/>
        <a:lstStyle/>
        <a:p>
          <a:endParaRPr lang="en-US"/>
        </a:p>
      </dgm:t>
    </dgm:pt>
    <dgm:pt modelId="{1B868668-F02F-CF45-B096-BBB5814E59E0}">
      <dgm:prSet phldrT="[Text]" custT="1"/>
      <dgm:spPr>
        <a:noFill/>
        <a:ln w="34925" cap="flat" cmpd="sng" algn="ctr">
          <a:solidFill>
            <a:srgbClr val="156082"/>
          </a:solidFill>
          <a:prstDash val="solid"/>
          <a:miter lim="800000"/>
        </a:ln>
        <a:effectLst/>
      </dgm:spPr>
      <dgm:t>
        <a:bodyPr spcFirstLastPara="0" vert="horz" wrap="square" lIns="95250" tIns="95250" rIns="95250" bIns="95250" numCol="1" spcCol="1270" anchor="ctr" anchorCtr="0"/>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The content of training data may lead to biased or inequitable results.</a:t>
          </a:r>
        </a:p>
      </dgm:t>
    </dgm:pt>
    <dgm:pt modelId="{F69F2F0D-2021-1043-AFCF-5291F78F1857}" type="parTrans" cxnId="{1588509C-892C-B44B-9B60-AB096A234EBC}">
      <dgm:prSet/>
      <dgm:spPr/>
      <dgm:t>
        <a:bodyPr/>
        <a:lstStyle/>
        <a:p>
          <a:endParaRPr lang="en-US"/>
        </a:p>
      </dgm:t>
    </dgm:pt>
    <dgm:pt modelId="{CFA43814-9542-5A43-AFE4-90A5745BB229}" type="sibTrans" cxnId="{1588509C-892C-B44B-9B60-AB096A234EBC}">
      <dgm:prSet/>
      <dgm:spPr/>
      <dgm:t>
        <a:bodyPr/>
        <a:lstStyle/>
        <a:p>
          <a:endParaRPr lang="en-US"/>
        </a:p>
      </dgm:t>
    </dgm:pt>
    <dgm:pt modelId="{0050A5EA-B5CD-724E-A7B7-EE42FE68E70B}">
      <dgm:prSet phldrT="[Text]" custT="1"/>
      <dgm:spPr>
        <a:noFill/>
        <a:ln w="34925" cap="flat" cmpd="sng" algn="ctr">
          <a:solidFill>
            <a:srgbClr val="156082"/>
          </a:solidFill>
          <a:prstDash val="solid"/>
          <a:miter lim="800000"/>
        </a:ln>
        <a:effectLst/>
      </dgm:spPr>
      <dgm:t>
        <a:bodyPr spcFirstLastPara="0" vert="horz" wrap="square" lIns="95250" tIns="95250" rIns="95250" bIns="95250" numCol="1" spcCol="1270" anchor="ctr" anchorCtr="0"/>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Why restricting access to training data be an effective way to prevent dangerous AI tools from falling into the hands of bad actors?</a:t>
          </a:r>
        </a:p>
      </dgm:t>
    </dgm:pt>
    <dgm:pt modelId="{1D3F0919-4586-0043-B02A-3711A69AB5EB}" type="parTrans" cxnId="{AA6B3CC4-B1E6-2949-AF57-F87083986B40}">
      <dgm:prSet/>
      <dgm:spPr/>
      <dgm:t>
        <a:bodyPr/>
        <a:lstStyle/>
        <a:p>
          <a:endParaRPr lang="en-US"/>
        </a:p>
      </dgm:t>
    </dgm:pt>
    <dgm:pt modelId="{BB30D2CC-2B50-9D49-A568-6358B1059881}" type="sibTrans" cxnId="{AA6B3CC4-B1E6-2949-AF57-F87083986B40}">
      <dgm:prSet/>
      <dgm:spPr/>
      <dgm:t>
        <a:bodyPr/>
        <a:lstStyle/>
        <a:p>
          <a:endParaRPr lang="en-US"/>
        </a:p>
      </dgm:t>
    </dgm:pt>
    <dgm:pt modelId="{436BA8E9-C0BD-E64A-B599-D8B5CF775342}" type="pres">
      <dgm:prSet presAssocID="{71C5040A-1667-794C-802A-768500584B1E}" presName="diagram" presStyleCnt="0">
        <dgm:presLayoutVars>
          <dgm:dir/>
          <dgm:resizeHandles val="exact"/>
        </dgm:presLayoutVars>
      </dgm:prSet>
      <dgm:spPr/>
    </dgm:pt>
    <dgm:pt modelId="{3B4406CE-263F-AB43-B6AD-9C9ECE755FE2}" type="pres">
      <dgm:prSet presAssocID="{8AE8684B-75C0-D24C-AD83-B7ED5E24B0D8}" presName="node" presStyleLbl="node1" presStyleIdx="0" presStyleCnt="4">
        <dgm:presLayoutVars>
          <dgm:bulletEnabled val="1"/>
        </dgm:presLayoutVars>
      </dgm:prSet>
      <dgm:spPr>
        <a:xfrm>
          <a:off x="992" y="194138"/>
          <a:ext cx="3869531" cy="2321718"/>
        </a:xfrm>
        <a:prstGeom prst="rect">
          <a:avLst/>
        </a:prstGeom>
      </dgm:spPr>
    </dgm:pt>
    <dgm:pt modelId="{220C556D-037D-374C-8268-8963EE238050}" type="pres">
      <dgm:prSet presAssocID="{9620D053-6C55-C641-990A-68ED2D7AA8D3}" presName="sibTrans" presStyleCnt="0"/>
      <dgm:spPr/>
    </dgm:pt>
    <dgm:pt modelId="{D0C3C870-D158-264E-AA3A-04DB3634581C}" type="pres">
      <dgm:prSet presAssocID="{61443B42-6525-1947-809A-ACEA43DF1702}" presName="node" presStyleLbl="node1" presStyleIdx="1" presStyleCnt="4">
        <dgm:presLayoutVars>
          <dgm:bulletEnabled val="1"/>
        </dgm:presLayoutVars>
      </dgm:prSet>
      <dgm:spPr/>
    </dgm:pt>
    <dgm:pt modelId="{6F9F46DD-285C-E842-84B8-47EA923234F0}" type="pres">
      <dgm:prSet presAssocID="{03866E54-E888-BA43-91EB-A48373BED32D}" presName="sibTrans" presStyleCnt="0"/>
      <dgm:spPr/>
    </dgm:pt>
    <dgm:pt modelId="{0842C2A2-7419-8140-800F-79B6D9D90E34}" type="pres">
      <dgm:prSet presAssocID="{1B868668-F02F-CF45-B096-BBB5814E59E0}" presName="node" presStyleLbl="node1" presStyleIdx="2" presStyleCnt="4">
        <dgm:presLayoutVars>
          <dgm:bulletEnabled val="1"/>
        </dgm:presLayoutVars>
      </dgm:prSet>
      <dgm:spPr>
        <a:xfrm>
          <a:off x="992" y="2902810"/>
          <a:ext cx="3869531" cy="2321718"/>
        </a:xfrm>
        <a:prstGeom prst="rect">
          <a:avLst/>
        </a:prstGeom>
      </dgm:spPr>
    </dgm:pt>
    <dgm:pt modelId="{B90471C4-EF3F-6641-8206-1CFEC4A2E1C8}" type="pres">
      <dgm:prSet presAssocID="{CFA43814-9542-5A43-AFE4-90A5745BB229}" presName="sibTrans" presStyleCnt="0"/>
      <dgm:spPr/>
    </dgm:pt>
    <dgm:pt modelId="{D5693808-6BB1-504E-8A99-3DCF94D77DBF}" type="pres">
      <dgm:prSet presAssocID="{0050A5EA-B5CD-724E-A7B7-EE42FE68E70B}" presName="node" presStyleLbl="node1" presStyleIdx="3" presStyleCnt="4">
        <dgm:presLayoutVars>
          <dgm:bulletEnabled val="1"/>
        </dgm:presLayoutVars>
      </dgm:prSet>
      <dgm:spPr>
        <a:xfrm>
          <a:off x="4257476" y="2902810"/>
          <a:ext cx="3869531" cy="2321718"/>
        </a:xfrm>
        <a:prstGeom prst="rect">
          <a:avLst/>
        </a:prstGeom>
      </dgm:spPr>
    </dgm:pt>
  </dgm:ptLst>
  <dgm:cxnLst>
    <dgm:cxn modelId="{82D18647-3301-DD4E-9549-D20DD6F02BD2}" type="presOf" srcId="{71C5040A-1667-794C-802A-768500584B1E}" destId="{436BA8E9-C0BD-E64A-B599-D8B5CF775342}" srcOrd="0" destOrd="0" presId="urn:microsoft.com/office/officeart/2005/8/layout/default"/>
    <dgm:cxn modelId="{A7113055-43EB-9346-8ABC-01794FD76A95}" srcId="{71C5040A-1667-794C-802A-768500584B1E}" destId="{61443B42-6525-1947-809A-ACEA43DF1702}" srcOrd="1" destOrd="0" parTransId="{C6F8C080-D76E-744F-A2DA-692617E166F7}" sibTransId="{03866E54-E888-BA43-91EB-A48373BED32D}"/>
    <dgm:cxn modelId="{1D276E63-7D26-2E4A-B455-BF6705337632}" type="presOf" srcId="{8AE8684B-75C0-D24C-AD83-B7ED5E24B0D8}" destId="{3B4406CE-263F-AB43-B6AD-9C9ECE755FE2}" srcOrd="0" destOrd="0" presId="urn:microsoft.com/office/officeart/2005/8/layout/default"/>
    <dgm:cxn modelId="{4E1AFE99-88C9-9341-B863-D1CD88F8BF37}" type="presOf" srcId="{0050A5EA-B5CD-724E-A7B7-EE42FE68E70B}" destId="{D5693808-6BB1-504E-8A99-3DCF94D77DBF}" srcOrd="0" destOrd="0" presId="urn:microsoft.com/office/officeart/2005/8/layout/default"/>
    <dgm:cxn modelId="{1588509C-892C-B44B-9B60-AB096A234EBC}" srcId="{71C5040A-1667-794C-802A-768500584B1E}" destId="{1B868668-F02F-CF45-B096-BBB5814E59E0}" srcOrd="2" destOrd="0" parTransId="{F69F2F0D-2021-1043-AFCF-5291F78F1857}" sibTransId="{CFA43814-9542-5A43-AFE4-90A5745BB229}"/>
    <dgm:cxn modelId="{3D5A10A7-E7E6-CC4F-8041-02EC07ADB522}" srcId="{71C5040A-1667-794C-802A-768500584B1E}" destId="{8AE8684B-75C0-D24C-AD83-B7ED5E24B0D8}" srcOrd="0" destOrd="0" parTransId="{E7A8D946-BE9F-094F-B5F6-63C6377411E8}" sibTransId="{9620D053-6C55-C641-990A-68ED2D7AA8D3}"/>
    <dgm:cxn modelId="{61CE12BE-B049-9343-A77D-3C66EAE5174A}" type="presOf" srcId="{61443B42-6525-1947-809A-ACEA43DF1702}" destId="{D0C3C870-D158-264E-AA3A-04DB3634581C}" srcOrd="0" destOrd="0" presId="urn:microsoft.com/office/officeart/2005/8/layout/default"/>
    <dgm:cxn modelId="{AA6B3CC4-B1E6-2949-AF57-F87083986B40}" srcId="{71C5040A-1667-794C-802A-768500584B1E}" destId="{0050A5EA-B5CD-724E-A7B7-EE42FE68E70B}" srcOrd="3" destOrd="0" parTransId="{1D3F0919-4586-0043-B02A-3711A69AB5EB}" sibTransId="{BB30D2CC-2B50-9D49-A568-6358B1059881}"/>
    <dgm:cxn modelId="{932854C6-0B10-B04A-8B84-BD3BE55D9E4C}" type="presOf" srcId="{1B868668-F02F-CF45-B096-BBB5814E59E0}" destId="{0842C2A2-7419-8140-800F-79B6D9D90E34}" srcOrd="0" destOrd="0" presId="urn:microsoft.com/office/officeart/2005/8/layout/default"/>
    <dgm:cxn modelId="{8065DBCE-464E-7C44-B30C-F4442E6873C0}" type="presParOf" srcId="{436BA8E9-C0BD-E64A-B599-D8B5CF775342}" destId="{3B4406CE-263F-AB43-B6AD-9C9ECE755FE2}" srcOrd="0" destOrd="0" presId="urn:microsoft.com/office/officeart/2005/8/layout/default"/>
    <dgm:cxn modelId="{D085D53D-6395-8542-AEE6-171DF3F3C1DB}" type="presParOf" srcId="{436BA8E9-C0BD-E64A-B599-D8B5CF775342}" destId="{220C556D-037D-374C-8268-8963EE238050}" srcOrd="1" destOrd="0" presId="urn:microsoft.com/office/officeart/2005/8/layout/default"/>
    <dgm:cxn modelId="{C30A17C1-A17B-BB4D-ACCE-A4B352150C2C}" type="presParOf" srcId="{436BA8E9-C0BD-E64A-B599-D8B5CF775342}" destId="{D0C3C870-D158-264E-AA3A-04DB3634581C}" srcOrd="2" destOrd="0" presId="urn:microsoft.com/office/officeart/2005/8/layout/default"/>
    <dgm:cxn modelId="{BA3AD045-C276-8F4A-81F6-7A1481D22AA5}" type="presParOf" srcId="{436BA8E9-C0BD-E64A-B599-D8B5CF775342}" destId="{6F9F46DD-285C-E842-84B8-47EA923234F0}" srcOrd="3" destOrd="0" presId="urn:microsoft.com/office/officeart/2005/8/layout/default"/>
    <dgm:cxn modelId="{91AB56DB-94E7-6142-BCC5-25212C9D2665}" type="presParOf" srcId="{436BA8E9-C0BD-E64A-B599-D8B5CF775342}" destId="{0842C2A2-7419-8140-800F-79B6D9D90E34}" srcOrd="4" destOrd="0" presId="urn:microsoft.com/office/officeart/2005/8/layout/default"/>
    <dgm:cxn modelId="{4DE1D76B-0B55-3C48-9189-1903BF635A20}" type="presParOf" srcId="{436BA8E9-C0BD-E64A-B599-D8B5CF775342}" destId="{B90471C4-EF3F-6641-8206-1CFEC4A2E1C8}" srcOrd="5" destOrd="0" presId="urn:microsoft.com/office/officeart/2005/8/layout/default"/>
    <dgm:cxn modelId="{AC0932E8-0AFC-8448-98ED-162CA4380F61}" type="presParOf" srcId="{436BA8E9-C0BD-E64A-B599-D8B5CF775342}" destId="{D5693808-6BB1-504E-8A99-3DCF94D77DB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AF75979-DB51-BD4E-9A01-3A57E59314AF}" type="doc">
      <dgm:prSet loTypeId="urn:microsoft.com/office/officeart/2005/8/layout/process1" loCatId="" qsTypeId="urn:microsoft.com/office/officeart/2005/8/quickstyle/simple1" qsCatId="simple" csTypeId="urn:microsoft.com/office/officeart/2005/8/colors/accent1_2" csCatId="accent1" phldr="1"/>
      <dgm:spPr/>
    </dgm:pt>
    <dgm:pt modelId="{B940C7AD-0176-B34F-8C61-82EBF68B481A}">
      <dgm:prSet phldrT="[Text]"/>
      <dgm:spPr>
        <a:solidFill>
          <a:schemeClr val="accent1">
            <a:lumMod val="60000"/>
            <a:lumOff val="40000"/>
          </a:schemeClr>
        </a:solidFill>
      </dgm:spPr>
      <dgm:t>
        <a:bodyPr/>
        <a:lstStyle/>
        <a:p>
          <a:r>
            <a:rPr lang="en-US" dirty="0"/>
            <a:t>Jan 20, 2025: </a:t>
          </a:r>
          <a:r>
            <a:rPr lang="en-US" dirty="0" err="1"/>
            <a:t>DeepSeek</a:t>
          </a:r>
          <a:r>
            <a:rPr lang="en-US" dirty="0"/>
            <a:t> R1</a:t>
          </a:r>
        </a:p>
      </dgm:t>
    </dgm:pt>
    <dgm:pt modelId="{ED6EDD6B-FA12-4447-A0D1-C448D14C30C6}" type="parTrans" cxnId="{EE669027-411C-8E4A-9425-F3DBB6DFF517}">
      <dgm:prSet/>
      <dgm:spPr/>
      <dgm:t>
        <a:bodyPr/>
        <a:lstStyle/>
        <a:p>
          <a:endParaRPr lang="en-US"/>
        </a:p>
      </dgm:t>
    </dgm:pt>
    <dgm:pt modelId="{AC7C3DCE-16C5-E14B-8ED5-8D85218E2C17}" type="sibTrans" cxnId="{EE669027-411C-8E4A-9425-F3DBB6DFF517}">
      <dgm:prSet/>
      <dgm:spPr/>
      <dgm:t>
        <a:bodyPr/>
        <a:lstStyle/>
        <a:p>
          <a:endParaRPr lang="en-US"/>
        </a:p>
      </dgm:t>
    </dgm:pt>
    <dgm:pt modelId="{C863B104-9FBD-2E49-AD4B-EAC6FF8C098F}">
      <dgm:prSet phldrT="[Text]" phldr="1" custT="1"/>
      <dgm:spPr>
        <a:blipFill rotWithShape="0">
          <a:blip xmlns:r="http://schemas.openxmlformats.org/officeDocument/2006/relationships" r:embed="rId1"/>
          <a:stretch>
            <a:fillRect/>
          </a:stretch>
        </a:blipFill>
      </dgm:spPr>
      <dgm:t>
        <a:bodyPr/>
        <a:lstStyle/>
        <a:p>
          <a:endParaRPr lang="en-US" sz="100" baseline="0" dirty="0"/>
        </a:p>
      </dgm:t>
    </dgm:pt>
    <dgm:pt modelId="{B05F8F14-C119-4A46-A6A7-706D517A17EF}" type="sibTrans" cxnId="{E519864C-E083-E14B-B57D-B3144FB887AC}">
      <dgm:prSet/>
      <dgm:spPr/>
      <dgm:t>
        <a:bodyPr/>
        <a:lstStyle/>
        <a:p>
          <a:endParaRPr lang="en-US"/>
        </a:p>
      </dgm:t>
    </dgm:pt>
    <dgm:pt modelId="{77432312-5E1E-364B-BB07-1F4D8E5D894D}" type="parTrans" cxnId="{E519864C-E083-E14B-B57D-B3144FB887AC}">
      <dgm:prSet/>
      <dgm:spPr/>
      <dgm:t>
        <a:bodyPr/>
        <a:lstStyle/>
        <a:p>
          <a:endParaRPr lang="en-US"/>
        </a:p>
      </dgm:t>
    </dgm:pt>
    <dgm:pt modelId="{50554D88-03FC-3D4B-8FD1-48994561E939}" type="pres">
      <dgm:prSet presAssocID="{7AF75979-DB51-BD4E-9A01-3A57E59314AF}" presName="Name0" presStyleCnt="0">
        <dgm:presLayoutVars>
          <dgm:dir/>
          <dgm:resizeHandles val="exact"/>
        </dgm:presLayoutVars>
      </dgm:prSet>
      <dgm:spPr/>
    </dgm:pt>
    <dgm:pt modelId="{0E6A9B8B-FFAF-CD45-8F49-93D0C17C7834}" type="pres">
      <dgm:prSet presAssocID="{B940C7AD-0176-B34F-8C61-82EBF68B481A}" presName="node" presStyleLbl="node1" presStyleIdx="0" presStyleCnt="2" custScaleX="74507" custScaleY="86857">
        <dgm:presLayoutVars>
          <dgm:bulletEnabled val="1"/>
        </dgm:presLayoutVars>
      </dgm:prSet>
      <dgm:spPr/>
    </dgm:pt>
    <dgm:pt modelId="{0E51B0C2-4F19-CA48-A8D2-BD31F28EA1C5}" type="pres">
      <dgm:prSet presAssocID="{AC7C3DCE-16C5-E14B-8ED5-8D85218E2C17}" presName="sibTrans" presStyleLbl="sibTrans2D1" presStyleIdx="0" presStyleCnt="1"/>
      <dgm:spPr/>
    </dgm:pt>
    <dgm:pt modelId="{63A5C13D-86A9-3342-86B7-1A64443D5854}" type="pres">
      <dgm:prSet presAssocID="{AC7C3DCE-16C5-E14B-8ED5-8D85218E2C17}" presName="connectorText" presStyleLbl="sibTrans2D1" presStyleIdx="0" presStyleCnt="1"/>
      <dgm:spPr/>
    </dgm:pt>
    <dgm:pt modelId="{98F346BB-9606-C046-82CD-8244243DD14C}" type="pres">
      <dgm:prSet presAssocID="{C863B104-9FBD-2E49-AD4B-EAC6FF8C098F}" presName="node" presStyleLbl="node1" presStyleIdx="1" presStyleCnt="2" custScaleX="245737" custScaleY="167740">
        <dgm:presLayoutVars>
          <dgm:bulletEnabled val="1"/>
        </dgm:presLayoutVars>
      </dgm:prSet>
      <dgm:spPr/>
    </dgm:pt>
  </dgm:ptLst>
  <dgm:cxnLst>
    <dgm:cxn modelId="{55748418-3E79-C844-A4A1-F4BA223954A4}" type="presOf" srcId="{B940C7AD-0176-B34F-8C61-82EBF68B481A}" destId="{0E6A9B8B-FFAF-CD45-8F49-93D0C17C7834}" srcOrd="0" destOrd="0" presId="urn:microsoft.com/office/officeart/2005/8/layout/process1"/>
    <dgm:cxn modelId="{3154941F-157A-1B48-A2A1-C40C2538920E}" type="presOf" srcId="{AC7C3DCE-16C5-E14B-8ED5-8D85218E2C17}" destId="{0E51B0C2-4F19-CA48-A8D2-BD31F28EA1C5}" srcOrd="0" destOrd="0" presId="urn:microsoft.com/office/officeart/2005/8/layout/process1"/>
    <dgm:cxn modelId="{EE669027-411C-8E4A-9425-F3DBB6DFF517}" srcId="{7AF75979-DB51-BD4E-9A01-3A57E59314AF}" destId="{B940C7AD-0176-B34F-8C61-82EBF68B481A}" srcOrd="0" destOrd="0" parTransId="{ED6EDD6B-FA12-4447-A0D1-C448D14C30C6}" sibTransId="{AC7C3DCE-16C5-E14B-8ED5-8D85218E2C17}"/>
    <dgm:cxn modelId="{9C028E43-8803-774B-844A-0713014302BB}" type="presOf" srcId="{AC7C3DCE-16C5-E14B-8ED5-8D85218E2C17}" destId="{63A5C13D-86A9-3342-86B7-1A64443D5854}" srcOrd="1" destOrd="0" presId="urn:microsoft.com/office/officeart/2005/8/layout/process1"/>
    <dgm:cxn modelId="{E519864C-E083-E14B-B57D-B3144FB887AC}" srcId="{7AF75979-DB51-BD4E-9A01-3A57E59314AF}" destId="{C863B104-9FBD-2E49-AD4B-EAC6FF8C098F}" srcOrd="1" destOrd="0" parTransId="{77432312-5E1E-364B-BB07-1F4D8E5D894D}" sibTransId="{B05F8F14-C119-4A46-A6A7-706D517A17EF}"/>
    <dgm:cxn modelId="{2C5E7064-D3B4-6442-9A8E-96971C4D5F0A}" type="presOf" srcId="{7AF75979-DB51-BD4E-9A01-3A57E59314AF}" destId="{50554D88-03FC-3D4B-8FD1-48994561E939}" srcOrd="0" destOrd="0" presId="urn:microsoft.com/office/officeart/2005/8/layout/process1"/>
    <dgm:cxn modelId="{0F61A969-DFD4-CE4A-9A0B-22674937C830}" type="presOf" srcId="{C863B104-9FBD-2E49-AD4B-EAC6FF8C098F}" destId="{98F346BB-9606-C046-82CD-8244243DD14C}" srcOrd="0" destOrd="0" presId="urn:microsoft.com/office/officeart/2005/8/layout/process1"/>
    <dgm:cxn modelId="{8ADF3E14-E34E-9A4A-9A46-E616BF940B63}" type="presParOf" srcId="{50554D88-03FC-3D4B-8FD1-48994561E939}" destId="{0E6A9B8B-FFAF-CD45-8F49-93D0C17C7834}" srcOrd="0" destOrd="0" presId="urn:microsoft.com/office/officeart/2005/8/layout/process1"/>
    <dgm:cxn modelId="{0DB767CD-D5D1-A64F-B938-8C583F51046B}" type="presParOf" srcId="{50554D88-03FC-3D4B-8FD1-48994561E939}" destId="{0E51B0C2-4F19-CA48-A8D2-BD31F28EA1C5}" srcOrd="1" destOrd="0" presId="urn:microsoft.com/office/officeart/2005/8/layout/process1"/>
    <dgm:cxn modelId="{A5BB2895-2A4D-754D-B0E2-3FED11060A0C}" type="presParOf" srcId="{0E51B0C2-4F19-CA48-A8D2-BD31F28EA1C5}" destId="{63A5C13D-86A9-3342-86B7-1A64443D5854}" srcOrd="0" destOrd="0" presId="urn:microsoft.com/office/officeart/2005/8/layout/process1"/>
    <dgm:cxn modelId="{46B2228A-84E9-F54E-947C-0E787ABFD23C}" type="presParOf" srcId="{50554D88-03FC-3D4B-8FD1-48994561E939}" destId="{98F346BB-9606-C046-82CD-8244243DD14C}"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3DCA9A-5CE5-4C35-86DB-953CC756EEA7}" type="doc">
      <dgm:prSet loTypeId="urn:microsoft.com/office/officeart/2009/layout/ReverseList" loCatId="relationship" qsTypeId="urn:microsoft.com/office/officeart/2005/8/quickstyle/simple1" qsCatId="simple" csTypeId="urn:microsoft.com/office/officeart/2005/8/colors/colorful2" csCatId="colorful" phldr="1"/>
      <dgm:spPr/>
      <dgm:t>
        <a:bodyPr/>
        <a:lstStyle/>
        <a:p>
          <a:endParaRPr lang="en-US"/>
        </a:p>
      </dgm:t>
    </dgm:pt>
    <dgm:pt modelId="{3D99F9C6-9FBB-4007-9DC5-F13F5A0C06C1}">
      <dgm:prSet phldrT="[Text]"/>
      <dgm:spPr/>
      <dgm:t>
        <a:bodyPr/>
        <a:lstStyle/>
        <a:p>
          <a:r>
            <a:rPr lang="en-US" dirty="0"/>
            <a:t>Generative AI</a:t>
          </a:r>
        </a:p>
      </dgm:t>
    </dgm:pt>
    <dgm:pt modelId="{1BD8CF6A-8174-470B-A384-C76D9774AC2B}" type="parTrans" cxnId="{17B69CAE-2A25-463C-A2AE-972355F9FF40}">
      <dgm:prSet/>
      <dgm:spPr/>
      <dgm:t>
        <a:bodyPr/>
        <a:lstStyle/>
        <a:p>
          <a:endParaRPr lang="en-US" sz="1600"/>
        </a:p>
      </dgm:t>
    </dgm:pt>
    <dgm:pt modelId="{588578A4-A3B9-469D-9806-0540A7FB6051}" type="sibTrans" cxnId="{17B69CAE-2A25-463C-A2AE-972355F9FF40}">
      <dgm:prSet/>
      <dgm:spPr/>
      <dgm:t>
        <a:bodyPr/>
        <a:lstStyle/>
        <a:p>
          <a:endParaRPr lang="en-US"/>
        </a:p>
      </dgm:t>
    </dgm:pt>
    <dgm:pt modelId="{905CFAFA-3067-4320-AE54-0735401CDF9E}">
      <dgm:prSet phldrT="[Text]"/>
      <dgm:spPr/>
      <dgm:t>
        <a:bodyPr/>
        <a:lstStyle/>
        <a:p>
          <a:r>
            <a:rPr lang="en-US"/>
            <a:t>Serves as a “stress test” for copyright. </a:t>
          </a:r>
        </a:p>
      </dgm:t>
    </dgm:pt>
    <dgm:pt modelId="{100E633C-1D72-4EBB-8EE4-782266771551}" type="parTrans" cxnId="{3707661F-25D1-475D-85E0-8232501EEEE3}">
      <dgm:prSet/>
      <dgm:spPr/>
      <dgm:t>
        <a:bodyPr/>
        <a:lstStyle/>
        <a:p>
          <a:endParaRPr lang="en-US" sz="1600"/>
        </a:p>
      </dgm:t>
    </dgm:pt>
    <dgm:pt modelId="{0939F0A0-AB9B-4681-8EDE-2CD4C0ABF979}" type="sibTrans" cxnId="{3707661F-25D1-475D-85E0-8232501EEEE3}">
      <dgm:prSet/>
      <dgm:spPr/>
      <dgm:t>
        <a:bodyPr/>
        <a:lstStyle/>
        <a:p>
          <a:endParaRPr lang="en-US"/>
        </a:p>
      </dgm:t>
    </dgm:pt>
    <dgm:pt modelId="{1FA45BE3-D333-4D86-98F9-CDF5EFC09DF3}">
      <dgm:prSet phldrT="[Text]"/>
      <dgm:spPr/>
      <dgm:t>
        <a:bodyPr/>
        <a:lstStyle/>
        <a:p>
          <a:r>
            <a:rPr lang="en-US"/>
            <a:t>Copyright Law</a:t>
          </a:r>
        </a:p>
      </dgm:t>
    </dgm:pt>
    <dgm:pt modelId="{A0A76745-C933-4C6F-AAF5-8F3E912A7A6E}" type="parTrans" cxnId="{A06532E7-9B2A-43C8-9673-32C34F1BB55D}">
      <dgm:prSet/>
      <dgm:spPr/>
      <dgm:t>
        <a:bodyPr/>
        <a:lstStyle/>
        <a:p>
          <a:endParaRPr lang="en-US" sz="1600"/>
        </a:p>
      </dgm:t>
    </dgm:pt>
    <dgm:pt modelId="{E014632D-EB40-45FA-B5FF-3A976780C75C}" type="sibTrans" cxnId="{A06532E7-9B2A-43C8-9673-32C34F1BB55D}">
      <dgm:prSet/>
      <dgm:spPr/>
      <dgm:t>
        <a:bodyPr/>
        <a:lstStyle/>
        <a:p>
          <a:endParaRPr lang="en-US"/>
        </a:p>
      </dgm:t>
    </dgm:pt>
    <dgm:pt modelId="{B1C8C1D8-8662-46B8-92D5-61E1511EEF24}">
      <dgm:prSet phldrT="[Text]"/>
      <dgm:spPr/>
      <dgm:t>
        <a:bodyPr/>
        <a:lstStyle/>
        <a:p>
          <a:r>
            <a:rPr lang="en-US" b="0" i="0" dirty="0"/>
            <a:t>Poses a potentially ‘existential threat’ to generative AI</a:t>
          </a:r>
          <a:endParaRPr lang="en-US" dirty="0"/>
        </a:p>
      </dgm:t>
    </dgm:pt>
    <dgm:pt modelId="{AEB8FBC5-F527-4BD5-8789-E33BE20A33E4}" type="parTrans" cxnId="{4C6E3C67-68D2-4DB5-9974-30023D40B52B}">
      <dgm:prSet/>
      <dgm:spPr/>
      <dgm:t>
        <a:bodyPr/>
        <a:lstStyle/>
        <a:p>
          <a:endParaRPr lang="en-US" sz="1600"/>
        </a:p>
      </dgm:t>
    </dgm:pt>
    <dgm:pt modelId="{3EDC2983-604B-4B6A-A19F-4271BE422C74}" type="sibTrans" cxnId="{4C6E3C67-68D2-4DB5-9974-30023D40B52B}">
      <dgm:prSet/>
      <dgm:spPr/>
      <dgm:t>
        <a:bodyPr/>
        <a:lstStyle/>
        <a:p>
          <a:endParaRPr lang="en-US"/>
        </a:p>
      </dgm:t>
    </dgm:pt>
    <dgm:pt modelId="{19408EE1-EEDD-CD41-8A0D-79252BFC6C20}" type="pres">
      <dgm:prSet presAssocID="{423DCA9A-5CE5-4C35-86DB-953CC756EEA7}" presName="Name0" presStyleCnt="0">
        <dgm:presLayoutVars>
          <dgm:chMax val="2"/>
          <dgm:chPref val="2"/>
          <dgm:animLvl val="lvl"/>
        </dgm:presLayoutVars>
      </dgm:prSet>
      <dgm:spPr/>
    </dgm:pt>
    <dgm:pt modelId="{07F3DFC8-A565-854C-884F-C40E0CB555D8}" type="pres">
      <dgm:prSet presAssocID="{423DCA9A-5CE5-4C35-86DB-953CC756EEA7}" presName="LeftText" presStyleLbl="revTx" presStyleIdx="0" presStyleCnt="0">
        <dgm:presLayoutVars>
          <dgm:bulletEnabled val="1"/>
        </dgm:presLayoutVars>
      </dgm:prSet>
      <dgm:spPr/>
    </dgm:pt>
    <dgm:pt modelId="{6D8E545B-EB33-BF43-928F-8F7A770C0BAE}" type="pres">
      <dgm:prSet presAssocID="{423DCA9A-5CE5-4C35-86DB-953CC756EEA7}" presName="LeftNode" presStyleLbl="bgImgPlace1" presStyleIdx="0" presStyleCnt="2">
        <dgm:presLayoutVars>
          <dgm:chMax val="2"/>
          <dgm:chPref val="2"/>
        </dgm:presLayoutVars>
      </dgm:prSet>
      <dgm:spPr/>
    </dgm:pt>
    <dgm:pt modelId="{3FF75394-AD6B-7640-A13B-7E6BF2DAFF5B}" type="pres">
      <dgm:prSet presAssocID="{423DCA9A-5CE5-4C35-86DB-953CC756EEA7}" presName="RightText" presStyleLbl="revTx" presStyleIdx="0" presStyleCnt="0">
        <dgm:presLayoutVars>
          <dgm:bulletEnabled val="1"/>
        </dgm:presLayoutVars>
      </dgm:prSet>
      <dgm:spPr/>
    </dgm:pt>
    <dgm:pt modelId="{31F405E6-004A-B548-8271-1E21FEDBC34B}" type="pres">
      <dgm:prSet presAssocID="{423DCA9A-5CE5-4C35-86DB-953CC756EEA7}" presName="RightNode" presStyleLbl="bgImgPlace1" presStyleIdx="1" presStyleCnt="2">
        <dgm:presLayoutVars>
          <dgm:chMax val="0"/>
          <dgm:chPref val="0"/>
        </dgm:presLayoutVars>
      </dgm:prSet>
      <dgm:spPr/>
    </dgm:pt>
    <dgm:pt modelId="{83FC11F6-4E95-ED40-9BB8-CD1162399CD8}" type="pres">
      <dgm:prSet presAssocID="{423DCA9A-5CE5-4C35-86DB-953CC756EEA7}" presName="TopArrow" presStyleLbl="node1" presStyleIdx="0" presStyleCnt="2"/>
      <dgm:spPr/>
    </dgm:pt>
    <dgm:pt modelId="{6E5E4F89-677F-364F-9CD8-5F18119BA44A}" type="pres">
      <dgm:prSet presAssocID="{423DCA9A-5CE5-4C35-86DB-953CC756EEA7}" presName="BottomArrow" presStyleLbl="node1" presStyleIdx="1" presStyleCnt="2"/>
      <dgm:spPr/>
    </dgm:pt>
  </dgm:ptLst>
  <dgm:cxnLst>
    <dgm:cxn modelId="{85A2AA03-4DFB-F046-BEE6-C42181103F0F}" type="presOf" srcId="{3D99F9C6-9FBB-4007-9DC5-F13F5A0C06C1}" destId="{6D8E545B-EB33-BF43-928F-8F7A770C0BAE}" srcOrd="1" destOrd="0" presId="urn:microsoft.com/office/officeart/2009/layout/ReverseList"/>
    <dgm:cxn modelId="{3E5FE108-97C5-D943-BC3C-F4425CE64D1D}" type="presOf" srcId="{423DCA9A-5CE5-4C35-86DB-953CC756EEA7}" destId="{19408EE1-EEDD-CD41-8A0D-79252BFC6C20}" srcOrd="0" destOrd="0" presId="urn:microsoft.com/office/officeart/2009/layout/ReverseList"/>
    <dgm:cxn modelId="{3707661F-25D1-475D-85E0-8232501EEEE3}" srcId="{3D99F9C6-9FBB-4007-9DC5-F13F5A0C06C1}" destId="{905CFAFA-3067-4320-AE54-0735401CDF9E}" srcOrd="0" destOrd="0" parTransId="{100E633C-1D72-4EBB-8EE4-782266771551}" sibTransId="{0939F0A0-AB9B-4681-8EDE-2CD4C0ABF979}"/>
    <dgm:cxn modelId="{342CD12D-7217-194D-94A9-693EAECDDE51}" type="presOf" srcId="{B1C8C1D8-8662-46B8-92D5-61E1511EEF24}" destId="{3FF75394-AD6B-7640-A13B-7E6BF2DAFF5B}" srcOrd="0" destOrd="1" presId="urn:microsoft.com/office/officeart/2009/layout/ReverseList"/>
    <dgm:cxn modelId="{52E1133A-6D46-314F-A371-11ECF634956B}" type="presOf" srcId="{905CFAFA-3067-4320-AE54-0735401CDF9E}" destId="{6D8E545B-EB33-BF43-928F-8F7A770C0BAE}" srcOrd="1" destOrd="1" presId="urn:microsoft.com/office/officeart/2009/layout/ReverseList"/>
    <dgm:cxn modelId="{DD7F5F3C-8654-7E45-A092-17FCB4655824}" type="presOf" srcId="{905CFAFA-3067-4320-AE54-0735401CDF9E}" destId="{07F3DFC8-A565-854C-884F-C40E0CB555D8}" srcOrd="0" destOrd="1" presId="urn:microsoft.com/office/officeart/2009/layout/ReverseList"/>
    <dgm:cxn modelId="{EF47F65B-0401-E948-923B-E9F11BBD5A93}" type="presOf" srcId="{1FA45BE3-D333-4D86-98F9-CDF5EFC09DF3}" destId="{3FF75394-AD6B-7640-A13B-7E6BF2DAFF5B}" srcOrd="0" destOrd="0" presId="urn:microsoft.com/office/officeart/2009/layout/ReverseList"/>
    <dgm:cxn modelId="{20083D63-38BF-2747-AE42-22C31AC22E08}" type="presOf" srcId="{1FA45BE3-D333-4D86-98F9-CDF5EFC09DF3}" destId="{31F405E6-004A-B548-8271-1E21FEDBC34B}" srcOrd="1" destOrd="0" presId="urn:microsoft.com/office/officeart/2009/layout/ReverseList"/>
    <dgm:cxn modelId="{4C6E3C67-68D2-4DB5-9974-30023D40B52B}" srcId="{1FA45BE3-D333-4D86-98F9-CDF5EFC09DF3}" destId="{B1C8C1D8-8662-46B8-92D5-61E1511EEF24}" srcOrd="0" destOrd="0" parTransId="{AEB8FBC5-F527-4BD5-8789-E33BE20A33E4}" sibTransId="{3EDC2983-604B-4B6A-A19F-4271BE422C74}"/>
    <dgm:cxn modelId="{58F21C95-753B-A741-8EF2-F72A11615431}" type="presOf" srcId="{B1C8C1D8-8662-46B8-92D5-61E1511EEF24}" destId="{31F405E6-004A-B548-8271-1E21FEDBC34B}" srcOrd="1" destOrd="1" presId="urn:microsoft.com/office/officeart/2009/layout/ReverseList"/>
    <dgm:cxn modelId="{17B69CAE-2A25-463C-A2AE-972355F9FF40}" srcId="{423DCA9A-5CE5-4C35-86DB-953CC756EEA7}" destId="{3D99F9C6-9FBB-4007-9DC5-F13F5A0C06C1}" srcOrd="0" destOrd="0" parTransId="{1BD8CF6A-8174-470B-A384-C76D9774AC2B}" sibTransId="{588578A4-A3B9-469D-9806-0540A7FB6051}"/>
    <dgm:cxn modelId="{A06532E7-9B2A-43C8-9673-32C34F1BB55D}" srcId="{423DCA9A-5CE5-4C35-86DB-953CC756EEA7}" destId="{1FA45BE3-D333-4D86-98F9-CDF5EFC09DF3}" srcOrd="1" destOrd="0" parTransId="{A0A76745-C933-4C6F-AAF5-8F3E912A7A6E}" sibTransId="{E014632D-EB40-45FA-B5FF-3A976780C75C}"/>
    <dgm:cxn modelId="{E82488F2-F24F-7C4F-A703-345A81226049}" type="presOf" srcId="{3D99F9C6-9FBB-4007-9DC5-F13F5A0C06C1}" destId="{07F3DFC8-A565-854C-884F-C40E0CB555D8}" srcOrd="0" destOrd="0" presId="urn:microsoft.com/office/officeart/2009/layout/ReverseList"/>
    <dgm:cxn modelId="{F41EDE11-65AC-B741-A9AF-DECA0D3F9CA7}" type="presParOf" srcId="{19408EE1-EEDD-CD41-8A0D-79252BFC6C20}" destId="{07F3DFC8-A565-854C-884F-C40E0CB555D8}" srcOrd="0" destOrd="0" presId="urn:microsoft.com/office/officeart/2009/layout/ReverseList"/>
    <dgm:cxn modelId="{066FF20D-DA8F-4446-8FA5-438CE2BA255F}" type="presParOf" srcId="{19408EE1-EEDD-CD41-8A0D-79252BFC6C20}" destId="{6D8E545B-EB33-BF43-928F-8F7A770C0BAE}" srcOrd="1" destOrd="0" presId="urn:microsoft.com/office/officeart/2009/layout/ReverseList"/>
    <dgm:cxn modelId="{9E8E3544-D36F-8E4F-856B-957B13CD9CC2}" type="presParOf" srcId="{19408EE1-EEDD-CD41-8A0D-79252BFC6C20}" destId="{3FF75394-AD6B-7640-A13B-7E6BF2DAFF5B}" srcOrd="2" destOrd="0" presId="urn:microsoft.com/office/officeart/2009/layout/ReverseList"/>
    <dgm:cxn modelId="{DEFDBEBC-C08C-F447-9E9B-B5B76A05E659}" type="presParOf" srcId="{19408EE1-EEDD-CD41-8A0D-79252BFC6C20}" destId="{31F405E6-004A-B548-8271-1E21FEDBC34B}" srcOrd="3" destOrd="0" presId="urn:microsoft.com/office/officeart/2009/layout/ReverseList"/>
    <dgm:cxn modelId="{B7F88FC2-E349-A74D-953D-652571F12A90}" type="presParOf" srcId="{19408EE1-EEDD-CD41-8A0D-79252BFC6C20}" destId="{83FC11F6-4E95-ED40-9BB8-CD1162399CD8}" srcOrd="4" destOrd="0" presId="urn:microsoft.com/office/officeart/2009/layout/ReverseList"/>
    <dgm:cxn modelId="{E64FD385-EE75-B24A-8B31-D15FDD8E7BD4}" type="presParOf" srcId="{19408EE1-EEDD-CD41-8A0D-79252BFC6C20}" destId="{6E5E4F89-677F-364F-9CD8-5F18119BA44A}" srcOrd="5" destOrd="0" presId="urn:microsoft.com/office/officeart/2009/layout/Revers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F7CCB-B099-D64C-862A-6984A6F5233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063E1B0-0A5A-6F4F-A3B0-890AAC09DAF7}">
      <dgm:prSet phldrT="[Text]" custT="1"/>
      <dgm:spPr/>
      <dgm:t>
        <a:bodyPr/>
        <a:lstStyle/>
        <a:p>
          <a:pPr>
            <a:lnSpc>
              <a:spcPct val="100000"/>
            </a:lnSpc>
            <a:defRPr b="1"/>
          </a:pPr>
          <a:r>
            <a:rPr lang="en-US" sz="4000"/>
            <a:t>Copyright of AI-produced works</a:t>
          </a:r>
        </a:p>
      </dgm:t>
    </dgm:pt>
    <dgm:pt modelId="{82CF3655-6031-544B-9B98-76F7A89F27E1}" type="parTrans" cxnId="{33A0BAB0-D679-924F-89B8-791B8007B728}">
      <dgm:prSet/>
      <dgm:spPr/>
      <dgm:t>
        <a:bodyPr/>
        <a:lstStyle/>
        <a:p>
          <a:endParaRPr lang="en-US"/>
        </a:p>
      </dgm:t>
    </dgm:pt>
    <dgm:pt modelId="{39EBBB0D-A46C-A445-817D-80FE4FA80DBC}" type="sibTrans" cxnId="{33A0BAB0-D679-924F-89B8-791B8007B728}">
      <dgm:prSet/>
      <dgm:spPr/>
      <dgm:t>
        <a:bodyPr/>
        <a:lstStyle/>
        <a:p>
          <a:endParaRPr lang="en-US"/>
        </a:p>
      </dgm:t>
    </dgm:pt>
    <dgm:pt modelId="{93A19A33-D51C-3B48-872B-00BCA355A2F0}">
      <dgm:prSet phldrT="[Text]" custT="1"/>
      <dgm:spPr/>
      <dgm:t>
        <a:bodyPr/>
        <a:lstStyle/>
        <a:p>
          <a:pPr>
            <a:lnSpc>
              <a:spcPct val="100000"/>
            </a:lnSpc>
          </a:pPr>
          <a:r>
            <a:rPr lang="en-US" sz="2800"/>
            <a:t>Authorship, Originality, Ownership</a:t>
          </a:r>
        </a:p>
      </dgm:t>
    </dgm:pt>
    <dgm:pt modelId="{40FEE86C-5C37-AF4E-BD8A-C93B2B738FF6}" type="parTrans" cxnId="{5860E7DD-4200-C541-8E58-09AD36AD20E7}">
      <dgm:prSet/>
      <dgm:spPr/>
      <dgm:t>
        <a:bodyPr/>
        <a:lstStyle/>
        <a:p>
          <a:endParaRPr lang="en-US"/>
        </a:p>
      </dgm:t>
    </dgm:pt>
    <dgm:pt modelId="{459CAEC2-9883-6C43-BEAB-8FD15129F193}" type="sibTrans" cxnId="{5860E7DD-4200-C541-8E58-09AD36AD20E7}">
      <dgm:prSet/>
      <dgm:spPr/>
      <dgm:t>
        <a:bodyPr/>
        <a:lstStyle/>
        <a:p>
          <a:endParaRPr lang="en-US"/>
        </a:p>
      </dgm:t>
    </dgm:pt>
    <dgm:pt modelId="{6ECCA9B6-6748-0343-B459-673BA31A5F61}">
      <dgm:prSet phldrT="[Text]" custT="1"/>
      <dgm:spPr/>
      <dgm:t>
        <a:bodyPr/>
        <a:lstStyle/>
        <a:p>
          <a:pPr>
            <a:lnSpc>
              <a:spcPct val="100000"/>
            </a:lnSpc>
            <a:defRPr b="1"/>
          </a:pPr>
          <a:r>
            <a:rPr lang="en-US" sz="4000"/>
            <a:t>Copyright of training data </a:t>
          </a:r>
        </a:p>
      </dgm:t>
    </dgm:pt>
    <dgm:pt modelId="{B0045435-FED0-054F-93E4-7C45A39283D4}" type="parTrans" cxnId="{04282479-AD0C-D644-9160-099910E58362}">
      <dgm:prSet/>
      <dgm:spPr/>
      <dgm:t>
        <a:bodyPr/>
        <a:lstStyle/>
        <a:p>
          <a:endParaRPr lang="en-US"/>
        </a:p>
      </dgm:t>
    </dgm:pt>
    <dgm:pt modelId="{3B6D3BA5-2BFE-F947-B75B-93DB229E2D17}" type="sibTrans" cxnId="{04282479-AD0C-D644-9160-099910E58362}">
      <dgm:prSet/>
      <dgm:spPr/>
      <dgm:t>
        <a:bodyPr/>
        <a:lstStyle/>
        <a:p>
          <a:endParaRPr lang="en-US"/>
        </a:p>
      </dgm:t>
    </dgm:pt>
    <dgm:pt modelId="{9FF2D96A-092F-4E4C-B10A-A2659F10B62B}">
      <dgm:prSet phldrT="[Text]" custT="1"/>
      <dgm:spPr/>
      <dgm:t>
        <a:bodyPr/>
        <a:lstStyle/>
        <a:p>
          <a:pPr>
            <a:lnSpc>
              <a:spcPct val="100000"/>
            </a:lnSpc>
          </a:pPr>
          <a:r>
            <a:rPr lang="en-US" sz="2800" dirty="0"/>
            <a:t>Debate on Transparency</a:t>
          </a:r>
          <a:r>
            <a:rPr lang="zh-CN" altLang="en-US" sz="2800" dirty="0"/>
            <a:t> </a:t>
          </a:r>
          <a:r>
            <a:rPr lang="en-US" altLang="zh-CN" sz="2800" dirty="0"/>
            <a:t>Requirement</a:t>
          </a:r>
          <a:endParaRPr lang="en-US" sz="2800" dirty="0"/>
        </a:p>
      </dgm:t>
    </dgm:pt>
    <dgm:pt modelId="{CCFCD283-C5F4-DD4A-A66F-2AC8FED51945}" type="parTrans" cxnId="{A19C5CAD-8084-D649-B11C-59A56A23DA7C}">
      <dgm:prSet/>
      <dgm:spPr/>
      <dgm:t>
        <a:bodyPr/>
        <a:lstStyle/>
        <a:p>
          <a:endParaRPr lang="en-US"/>
        </a:p>
      </dgm:t>
    </dgm:pt>
    <dgm:pt modelId="{870149FA-AD61-2A47-B6AE-4B6C624C1980}" type="sibTrans" cxnId="{A19C5CAD-8084-D649-B11C-59A56A23DA7C}">
      <dgm:prSet/>
      <dgm:spPr/>
      <dgm:t>
        <a:bodyPr/>
        <a:lstStyle/>
        <a:p>
          <a:endParaRPr lang="en-US"/>
        </a:p>
      </dgm:t>
    </dgm:pt>
    <dgm:pt modelId="{C522E8E3-DA38-410B-A016-4E0A6043E81D}" type="pres">
      <dgm:prSet presAssocID="{9C2F7CCB-B099-D64C-862A-6984A6F52337}" presName="root" presStyleCnt="0">
        <dgm:presLayoutVars>
          <dgm:dir/>
          <dgm:resizeHandles val="exact"/>
        </dgm:presLayoutVars>
      </dgm:prSet>
      <dgm:spPr/>
    </dgm:pt>
    <dgm:pt modelId="{2C757F02-47FF-4F61-B4DC-C65E9600C60E}" type="pres">
      <dgm:prSet presAssocID="{F063E1B0-0A5A-6F4F-A3B0-890AAC09DAF7}" presName="compNode" presStyleCnt="0"/>
      <dgm:spPr/>
    </dgm:pt>
    <dgm:pt modelId="{945B1A7E-FB6B-4153-AB1C-17CE070102B1}" type="pres">
      <dgm:prSet presAssocID="{F063E1B0-0A5A-6F4F-A3B0-890AAC09DA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oker Hat"/>
        </a:ext>
      </dgm:extLst>
    </dgm:pt>
    <dgm:pt modelId="{EF062815-77CA-4BA1-A2A4-8AFA78683F2F}" type="pres">
      <dgm:prSet presAssocID="{F063E1B0-0A5A-6F4F-A3B0-890AAC09DAF7}" presName="iconSpace" presStyleCnt="0"/>
      <dgm:spPr/>
    </dgm:pt>
    <dgm:pt modelId="{D8A3F960-2647-40CF-80EA-6602A5273C63}" type="pres">
      <dgm:prSet presAssocID="{F063E1B0-0A5A-6F4F-A3B0-890AAC09DAF7}" presName="parTx" presStyleLbl="revTx" presStyleIdx="0" presStyleCnt="4">
        <dgm:presLayoutVars>
          <dgm:chMax val="0"/>
          <dgm:chPref val="0"/>
        </dgm:presLayoutVars>
      </dgm:prSet>
      <dgm:spPr/>
    </dgm:pt>
    <dgm:pt modelId="{3A9D5713-2AB2-48E7-BF17-100D5F006E0A}" type="pres">
      <dgm:prSet presAssocID="{F063E1B0-0A5A-6F4F-A3B0-890AAC09DAF7}" presName="txSpace" presStyleCnt="0"/>
      <dgm:spPr/>
    </dgm:pt>
    <dgm:pt modelId="{3260BF64-5BBE-405E-B140-19D15533F5C3}" type="pres">
      <dgm:prSet presAssocID="{F063E1B0-0A5A-6F4F-A3B0-890AAC09DAF7}" presName="desTx" presStyleLbl="revTx" presStyleIdx="1" presStyleCnt="4">
        <dgm:presLayoutVars/>
      </dgm:prSet>
      <dgm:spPr/>
    </dgm:pt>
    <dgm:pt modelId="{7505FC0C-1684-4CF5-8FF2-ED7EAE9D3BB5}" type="pres">
      <dgm:prSet presAssocID="{39EBBB0D-A46C-A445-817D-80FE4FA80DBC}" presName="sibTrans" presStyleCnt="0"/>
      <dgm:spPr/>
    </dgm:pt>
    <dgm:pt modelId="{DD4EDDDD-29C7-449D-A85F-64321973E6E8}" type="pres">
      <dgm:prSet presAssocID="{6ECCA9B6-6748-0343-B459-673BA31A5F61}" presName="compNode" presStyleCnt="0"/>
      <dgm:spPr/>
    </dgm:pt>
    <dgm:pt modelId="{AB96FEFA-AD60-4012-ACB8-17B79A489677}" type="pres">
      <dgm:prSet presAssocID="{6ECCA9B6-6748-0343-B459-673BA31A5F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40B24433-3583-4D87-8593-8D3762EAA0A6}" type="pres">
      <dgm:prSet presAssocID="{6ECCA9B6-6748-0343-B459-673BA31A5F61}" presName="iconSpace" presStyleCnt="0"/>
      <dgm:spPr/>
    </dgm:pt>
    <dgm:pt modelId="{BABBB27D-3F5E-4B26-807C-BA3E67318619}" type="pres">
      <dgm:prSet presAssocID="{6ECCA9B6-6748-0343-B459-673BA31A5F61}" presName="parTx" presStyleLbl="revTx" presStyleIdx="2" presStyleCnt="4">
        <dgm:presLayoutVars>
          <dgm:chMax val="0"/>
          <dgm:chPref val="0"/>
        </dgm:presLayoutVars>
      </dgm:prSet>
      <dgm:spPr/>
    </dgm:pt>
    <dgm:pt modelId="{17BAA594-BD95-481E-9317-F9BFA3EB7516}" type="pres">
      <dgm:prSet presAssocID="{6ECCA9B6-6748-0343-B459-673BA31A5F61}" presName="txSpace" presStyleCnt="0"/>
      <dgm:spPr/>
    </dgm:pt>
    <dgm:pt modelId="{48BC3E45-2176-41CF-BB48-12306AB2F670}" type="pres">
      <dgm:prSet presAssocID="{6ECCA9B6-6748-0343-B459-673BA31A5F61}" presName="desTx" presStyleLbl="revTx" presStyleIdx="3" presStyleCnt="4">
        <dgm:presLayoutVars/>
      </dgm:prSet>
      <dgm:spPr/>
    </dgm:pt>
  </dgm:ptLst>
  <dgm:cxnLst>
    <dgm:cxn modelId="{E199BD44-84A6-B249-8E32-F190C1249C3D}" type="presOf" srcId="{6ECCA9B6-6748-0343-B459-673BA31A5F61}" destId="{BABBB27D-3F5E-4B26-807C-BA3E67318619}" srcOrd="0" destOrd="0" presId="urn:microsoft.com/office/officeart/2018/2/layout/IconLabelDescriptionList"/>
    <dgm:cxn modelId="{3E403247-19C5-8243-A988-338465CB0BBA}" type="presOf" srcId="{F063E1B0-0A5A-6F4F-A3B0-890AAC09DAF7}" destId="{D8A3F960-2647-40CF-80EA-6602A5273C63}" srcOrd="0" destOrd="0" presId="urn:microsoft.com/office/officeart/2018/2/layout/IconLabelDescriptionList"/>
    <dgm:cxn modelId="{5746036E-E80B-0247-9ED1-CF453CEA4179}" type="presOf" srcId="{9C2F7CCB-B099-D64C-862A-6984A6F52337}" destId="{C522E8E3-DA38-410B-A016-4E0A6043E81D}" srcOrd="0" destOrd="0" presId="urn:microsoft.com/office/officeart/2018/2/layout/IconLabelDescriptionList"/>
    <dgm:cxn modelId="{04282479-AD0C-D644-9160-099910E58362}" srcId="{9C2F7CCB-B099-D64C-862A-6984A6F52337}" destId="{6ECCA9B6-6748-0343-B459-673BA31A5F61}" srcOrd="1" destOrd="0" parTransId="{B0045435-FED0-054F-93E4-7C45A39283D4}" sibTransId="{3B6D3BA5-2BFE-F947-B75B-93DB229E2D17}"/>
    <dgm:cxn modelId="{C8E716A9-3768-3D45-957C-9AEACEDB0165}" type="presOf" srcId="{93A19A33-D51C-3B48-872B-00BCA355A2F0}" destId="{3260BF64-5BBE-405E-B140-19D15533F5C3}" srcOrd="0" destOrd="0" presId="urn:microsoft.com/office/officeart/2018/2/layout/IconLabelDescriptionList"/>
    <dgm:cxn modelId="{A19C5CAD-8084-D649-B11C-59A56A23DA7C}" srcId="{6ECCA9B6-6748-0343-B459-673BA31A5F61}" destId="{9FF2D96A-092F-4E4C-B10A-A2659F10B62B}" srcOrd="0" destOrd="0" parTransId="{CCFCD283-C5F4-DD4A-A66F-2AC8FED51945}" sibTransId="{870149FA-AD61-2A47-B6AE-4B6C624C1980}"/>
    <dgm:cxn modelId="{33A0BAB0-D679-924F-89B8-791B8007B728}" srcId="{9C2F7CCB-B099-D64C-862A-6984A6F52337}" destId="{F063E1B0-0A5A-6F4F-A3B0-890AAC09DAF7}" srcOrd="0" destOrd="0" parTransId="{82CF3655-6031-544B-9B98-76F7A89F27E1}" sibTransId="{39EBBB0D-A46C-A445-817D-80FE4FA80DBC}"/>
    <dgm:cxn modelId="{BA625CD6-0843-A14F-B00E-48D200EBB5C1}" type="presOf" srcId="{9FF2D96A-092F-4E4C-B10A-A2659F10B62B}" destId="{48BC3E45-2176-41CF-BB48-12306AB2F670}" srcOrd="0" destOrd="0" presId="urn:microsoft.com/office/officeart/2018/2/layout/IconLabelDescriptionList"/>
    <dgm:cxn modelId="{5860E7DD-4200-C541-8E58-09AD36AD20E7}" srcId="{F063E1B0-0A5A-6F4F-A3B0-890AAC09DAF7}" destId="{93A19A33-D51C-3B48-872B-00BCA355A2F0}" srcOrd="0" destOrd="0" parTransId="{40FEE86C-5C37-AF4E-BD8A-C93B2B738FF6}" sibTransId="{459CAEC2-9883-6C43-BEAB-8FD15129F193}"/>
    <dgm:cxn modelId="{0D684674-5F0F-4E44-B546-95D9701C11AD}" type="presParOf" srcId="{C522E8E3-DA38-410B-A016-4E0A6043E81D}" destId="{2C757F02-47FF-4F61-B4DC-C65E9600C60E}" srcOrd="0" destOrd="0" presId="urn:microsoft.com/office/officeart/2018/2/layout/IconLabelDescriptionList"/>
    <dgm:cxn modelId="{CBEE8C76-9C37-4F43-8B9A-311D1FEED11C}" type="presParOf" srcId="{2C757F02-47FF-4F61-B4DC-C65E9600C60E}" destId="{945B1A7E-FB6B-4153-AB1C-17CE070102B1}" srcOrd="0" destOrd="0" presId="urn:microsoft.com/office/officeart/2018/2/layout/IconLabelDescriptionList"/>
    <dgm:cxn modelId="{E9437327-C18C-324D-BC9E-ADA380DB2B5D}" type="presParOf" srcId="{2C757F02-47FF-4F61-B4DC-C65E9600C60E}" destId="{EF062815-77CA-4BA1-A2A4-8AFA78683F2F}" srcOrd="1" destOrd="0" presId="urn:microsoft.com/office/officeart/2018/2/layout/IconLabelDescriptionList"/>
    <dgm:cxn modelId="{0ED58965-FA1F-3B47-A47E-48DD7D95162C}" type="presParOf" srcId="{2C757F02-47FF-4F61-B4DC-C65E9600C60E}" destId="{D8A3F960-2647-40CF-80EA-6602A5273C63}" srcOrd="2" destOrd="0" presId="urn:microsoft.com/office/officeart/2018/2/layout/IconLabelDescriptionList"/>
    <dgm:cxn modelId="{5B6D3207-AEEF-3246-8CD9-B4A9F48E4FF5}" type="presParOf" srcId="{2C757F02-47FF-4F61-B4DC-C65E9600C60E}" destId="{3A9D5713-2AB2-48E7-BF17-100D5F006E0A}" srcOrd="3" destOrd="0" presId="urn:microsoft.com/office/officeart/2018/2/layout/IconLabelDescriptionList"/>
    <dgm:cxn modelId="{7BD6C736-90FA-8F40-B2C7-8D7E38843F5A}" type="presParOf" srcId="{2C757F02-47FF-4F61-B4DC-C65E9600C60E}" destId="{3260BF64-5BBE-405E-B140-19D15533F5C3}" srcOrd="4" destOrd="0" presId="urn:microsoft.com/office/officeart/2018/2/layout/IconLabelDescriptionList"/>
    <dgm:cxn modelId="{3ACC70E1-86A0-F341-B45D-770D8BBF85A4}" type="presParOf" srcId="{C522E8E3-DA38-410B-A016-4E0A6043E81D}" destId="{7505FC0C-1684-4CF5-8FF2-ED7EAE9D3BB5}" srcOrd="1" destOrd="0" presId="urn:microsoft.com/office/officeart/2018/2/layout/IconLabelDescriptionList"/>
    <dgm:cxn modelId="{B2ED6B34-429A-7349-B45A-A24171A3A5AF}" type="presParOf" srcId="{C522E8E3-DA38-410B-A016-4E0A6043E81D}" destId="{DD4EDDDD-29C7-449D-A85F-64321973E6E8}" srcOrd="2" destOrd="0" presId="urn:microsoft.com/office/officeart/2018/2/layout/IconLabelDescriptionList"/>
    <dgm:cxn modelId="{6AC5E30D-3F99-844A-B99C-E8F5C7A926DC}" type="presParOf" srcId="{DD4EDDDD-29C7-449D-A85F-64321973E6E8}" destId="{AB96FEFA-AD60-4012-ACB8-17B79A489677}" srcOrd="0" destOrd="0" presId="urn:microsoft.com/office/officeart/2018/2/layout/IconLabelDescriptionList"/>
    <dgm:cxn modelId="{D80B56F3-8E68-1642-90BE-D95B9E16973F}" type="presParOf" srcId="{DD4EDDDD-29C7-449D-A85F-64321973E6E8}" destId="{40B24433-3583-4D87-8593-8D3762EAA0A6}" srcOrd="1" destOrd="0" presId="urn:microsoft.com/office/officeart/2018/2/layout/IconLabelDescriptionList"/>
    <dgm:cxn modelId="{8F40AE5B-EFC7-8E43-9DFB-1D24BCC45E84}" type="presParOf" srcId="{DD4EDDDD-29C7-449D-A85F-64321973E6E8}" destId="{BABBB27D-3F5E-4B26-807C-BA3E67318619}" srcOrd="2" destOrd="0" presId="urn:microsoft.com/office/officeart/2018/2/layout/IconLabelDescriptionList"/>
    <dgm:cxn modelId="{F57D4633-3C02-0F40-A1B4-C01A7C44AD72}" type="presParOf" srcId="{DD4EDDDD-29C7-449D-A85F-64321973E6E8}" destId="{17BAA594-BD95-481E-9317-F9BFA3EB7516}" srcOrd="3" destOrd="0" presId="urn:microsoft.com/office/officeart/2018/2/layout/IconLabelDescriptionList"/>
    <dgm:cxn modelId="{43D704ED-027F-3B4B-B1DD-1691DD5E3098}" type="presParOf" srcId="{DD4EDDDD-29C7-449D-A85F-64321973E6E8}" destId="{48BC3E45-2176-41CF-BB48-12306AB2F670}"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2F7CCB-B099-D64C-862A-6984A6F5233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063E1B0-0A5A-6F4F-A3B0-890AAC09DAF7}">
      <dgm:prSet phldrT="[Text]" custT="1"/>
      <dgm:spPr/>
      <dgm:t>
        <a:bodyPr/>
        <a:lstStyle/>
        <a:p>
          <a:pPr>
            <a:lnSpc>
              <a:spcPct val="100000"/>
            </a:lnSpc>
            <a:defRPr b="1"/>
          </a:pPr>
          <a:r>
            <a:rPr lang="en-US" sz="4000"/>
            <a:t>Copyright of AI-produced works</a:t>
          </a:r>
        </a:p>
      </dgm:t>
    </dgm:pt>
    <dgm:pt modelId="{82CF3655-6031-544B-9B98-76F7A89F27E1}" type="parTrans" cxnId="{33A0BAB0-D679-924F-89B8-791B8007B728}">
      <dgm:prSet/>
      <dgm:spPr/>
      <dgm:t>
        <a:bodyPr/>
        <a:lstStyle/>
        <a:p>
          <a:endParaRPr lang="en-US"/>
        </a:p>
      </dgm:t>
    </dgm:pt>
    <dgm:pt modelId="{39EBBB0D-A46C-A445-817D-80FE4FA80DBC}" type="sibTrans" cxnId="{33A0BAB0-D679-924F-89B8-791B8007B728}">
      <dgm:prSet/>
      <dgm:spPr/>
      <dgm:t>
        <a:bodyPr/>
        <a:lstStyle/>
        <a:p>
          <a:endParaRPr lang="en-US"/>
        </a:p>
      </dgm:t>
    </dgm:pt>
    <dgm:pt modelId="{93A19A33-D51C-3B48-872B-00BCA355A2F0}">
      <dgm:prSet phldrT="[Text]" custT="1"/>
      <dgm:spPr/>
      <dgm:t>
        <a:bodyPr/>
        <a:lstStyle/>
        <a:p>
          <a:pPr>
            <a:lnSpc>
              <a:spcPct val="100000"/>
            </a:lnSpc>
          </a:pPr>
          <a:r>
            <a:rPr lang="en-US" sz="2800"/>
            <a:t>Authorship, Originality, Ownership</a:t>
          </a:r>
        </a:p>
      </dgm:t>
    </dgm:pt>
    <dgm:pt modelId="{40FEE86C-5C37-AF4E-BD8A-C93B2B738FF6}" type="parTrans" cxnId="{5860E7DD-4200-C541-8E58-09AD36AD20E7}">
      <dgm:prSet/>
      <dgm:spPr/>
      <dgm:t>
        <a:bodyPr/>
        <a:lstStyle/>
        <a:p>
          <a:endParaRPr lang="en-US"/>
        </a:p>
      </dgm:t>
    </dgm:pt>
    <dgm:pt modelId="{459CAEC2-9883-6C43-BEAB-8FD15129F193}" type="sibTrans" cxnId="{5860E7DD-4200-C541-8E58-09AD36AD20E7}">
      <dgm:prSet/>
      <dgm:spPr/>
      <dgm:t>
        <a:bodyPr/>
        <a:lstStyle/>
        <a:p>
          <a:endParaRPr lang="en-US"/>
        </a:p>
      </dgm:t>
    </dgm:pt>
    <dgm:pt modelId="{6ECCA9B6-6748-0343-B459-673BA31A5F61}">
      <dgm:prSet phldrT="[Text]" custT="1"/>
      <dgm:spPr/>
      <dgm:t>
        <a:bodyPr/>
        <a:lstStyle/>
        <a:p>
          <a:pPr>
            <a:lnSpc>
              <a:spcPct val="100000"/>
            </a:lnSpc>
            <a:defRPr b="1"/>
          </a:pPr>
          <a:r>
            <a:rPr lang="en-US" sz="4000"/>
            <a:t>Copyright of training data </a:t>
          </a:r>
        </a:p>
      </dgm:t>
    </dgm:pt>
    <dgm:pt modelId="{B0045435-FED0-054F-93E4-7C45A39283D4}" type="parTrans" cxnId="{04282479-AD0C-D644-9160-099910E58362}">
      <dgm:prSet/>
      <dgm:spPr/>
      <dgm:t>
        <a:bodyPr/>
        <a:lstStyle/>
        <a:p>
          <a:endParaRPr lang="en-US"/>
        </a:p>
      </dgm:t>
    </dgm:pt>
    <dgm:pt modelId="{3B6D3BA5-2BFE-F947-B75B-93DB229E2D17}" type="sibTrans" cxnId="{04282479-AD0C-D644-9160-099910E58362}">
      <dgm:prSet/>
      <dgm:spPr/>
      <dgm:t>
        <a:bodyPr/>
        <a:lstStyle/>
        <a:p>
          <a:endParaRPr lang="en-US"/>
        </a:p>
      </dgm:t>
    </dgm:pt>
    <dgm:pt modelId="{9FF2D96A-092F-4E4C-B10A-A2659F10B62B}">
      <dgm:prSet phldrT="[Text]" custT="1"/>
      <dgm:spPr/>
      <dgm:t>
        <a:bodyPr/>
        <a:lstStyle/>
        <a:p>
          <a:pPr>
            <a:lnSpc>
              <a:spcPct val="100000"/>
            </a:lnSpc>
          </a:pPr>
          <a:r>
            <a:rPr lang="en-US" sz="2800" dirty="0"/>
            <a:t>Debate on Transparency</a:t>
          </a:r>
          <a:r>
            <a:rPr lang="zh-CN" altLang="en-US" sz="2800" dirty="0"/>
            <a:t> </a:t>
          </a:r>
          <a:r>
            <a:rPr lang="en-US" altLang="zh-CN" sz="2800" dirty="0"/>
            <a:t>Requirement</a:t>
          </a:r>
          <a:endParaRPr lang="en-US" sz="2800" dirty="0"/>
        </a:p>
      </dgm:t>
    </dgm:pt>
    <dgm:pt modelId="{CCFCD283-C5F4-DD4A-A66F-2AC8FED51945}" type="parTrans" cxnId="{A19C5CAD-8084-D649-B11C-59A56A23DA7C}">
      <dgm:prSet/>
      <dgm:spPr/>
      <dgm:t>
        <a:bodyPr/>
        <a:lstStyle/>
        <a:p>
          <a:endParaRPr lang="en-US"/>
        </a:p>
      </dgm:t>
    </dgm:pt>
    <dgm:pt modelId="{870149FA-AD61-2A47-B6AE-4B6C624C1980}" type="sibTrans" cxnId="{A19C5CAD-8084-D649-B11C-59A56A23DA7C}">
      <dgm:prSet/>
      <dgm:spPr/>
      <dgm:t>
        <a:bodyPr/>
        <a:lstStyle/>
        <a:p>
          <a:endParaRPr lang="en-US"/>
        </a:p>
      </dgm:t>
    </dgm:pt>
    <dgm:pt modelId="{C522E8E3-DA38-410B-A016-4E0A6043E81D}" type="pres">
      <dgm:prSet presAssocID="{9C2F7CCB-B099-D64C-862A-6984A6F52337}" presName="root" presStyleCnt="0">
        <dgm:presLayoutVars>
          <dgm:dir/>
          <dgm:resizeHandles val="exact"/>
        </dgm:presLayoutVars>
      </dgm:prSet>
      <dgm:spPr/>
    </dgm:pt>
    <dgm:pt modelId="{2C757F02-47FF-4F61-B4DC-C65E9600C60E}" type="pres">
      <dgm:prSet presAssocID="{F063E1B0-0A5A-6F4F-A3B0-890AAC09DAF7}" presName="compNode" presStyleCnt="0"/>
      <dgm:spPr/>
    </dgm:pt>
    <dgm:pt modelId="{945B1A7E-FB6B-4153-AB1C-17CE070102B1}" type="pres">
      <dgm:prSet presAssocID="{F063E1B0-0A5A-6F4F-A3B0-890AAC09DA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oker Hat"/>
        </a:ext>
      </dgm:extLst>
    </dgm:pt>
    <dgm:pt modelId="{EF062815-77CA-4BA1-A2A4-8AFA78683F2F}" type="pres">
      <dgm:prSet presAssocID="{F063E1B0-0A5A-6F4F-A3B0-890AAC09DAF7}" presName="iconSpace" presStyleCnt="0"/>
      <dgm:spPr/>
    </dgm:pt>
    <dgm:pt modelId="{D8A3F960-2647-40CF-80EA-6602A5273C63}" type="pres">
      <dgm:prSet presAssocID="{F063E1B0-0A5A-6F4F-A3B0-890AAC09DAF7}" presName="parTx" presStyleLbl="revTx" presStyleIdx="0" presStyleCnt="4">
        <dgm:presLayoutVars>
          <dgm:chMax val="0"/>
          <dgm:chPref val="0"/>
        </dgm:presLayoutVars>
      </dgm:prSet>
      <dgm:spPr/>
    </dgm:pt>
    <dgm:pt modelId="{3A9D5713-2AB2-48E7-BF17-100D5F006E0A}" type="pres">
      <dgm:prSet presAssocID="{F063E1B0-0A5A-6F4F-A3B0-890AAC09DAF7}" presName="txSpace" presStyleCnt="0"/>
      <dgm:spPr/>
    </dgm:pt>
    <dgm:pt modelId="{3260BF64-5BBE-405E-B140-19D15533F5C3}" type="pres">
      <dgm:prSet presAssocID="{F063E1B0-0A5A-6F4F-A3B0-890AAC09DAF7}" presName="desTx" presStyleLbl="revTx" presStyleIdx="1" presStyleCnt="4">
        <dgm:presLayoutVars/>
      </dgm:prSet>
      <dgm:spPr/>
    </dgm:pt>
    <dgm:pt modelId="{7505FC0C-1684-4CF5-8FF2-ED7EAE9D3BB5}" type="pres">
      <dgm:prSet presAssocID="{39EBBB0D-A46C-A445-817D-80FE4FA80DBC}" presName="sibTrans" presStyleCnt="0"/>
      <dgm:spPr/>
    </dgm:pt>
    <dgm:pt modelId="{DD4EDDDD-29C7-449D-A85F-64321973E6E8}" type="pres">
      <dgm:prSet presAssocID="{6ECCA9B6-6748-0343-B459-673BA31A5F61}" presName="compNode" presStyleCnt="0"/>
      <dgm:spPr/>
    </dgm:pt>
    <dgm:pt modelId="{AB96FEFA-AD60-4012-ACB8-17B79A489677}" type="pres">
      <dgm:prSet presAssocID="{6ECCA9B6-6748-0343-B459-673BA31A5F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40B24433-3583-4D87-8593-8D3762EAA0A6}" type="pres">
      <dgm:prSet presAssocID="{6ECCA9B6-6748-0343-B459-673BA31A5F61}" presName="iconSpace" presStyleCnt="0"/>
      <dgm:spPr/>
    </dgm:pt>
    <dgm:pt modelId="{BABBB27D-3F5E-4B26-807C-BA3E67318619}" type="pres">
      <dgm:prSet presAssocID="{6ECCA9B6-6748-0343-B459-673BA31A5F61}" presName="parTx" presStyleLbl="revTx" presStyleIdx="2" presStyleCnt="4">
        <dgm:presLayoutVars>
          <dgm:chMax val="0"/>
          <dgm:chPref val="0"/>
        </dgm:presLayoutVars>
      </dgm:prSet>
      <dgm:spPr/>
    </dgm:pt>
    <dgm:pt modelId="{17BAA594-BD95-481E-9317-F9BFA3EB7516}" type="pres">
      <dgm:prSet presAssocID="{6ECCA9B6-6748-0343-B459-673BA31A5F61}" presName="txSpace" presStyleCnt="0"/>
      <dgm:spPr/>
    </dgm:pt>
    <dgm:pt modelId="{48BC3E45-2176-41CF-BB48-12306AB2F670}" type="pres">
      <dgm:prSet presAssocID="{6ECCA9B6-6748-0343-B459-673BA31A5F61}" presName="desTx" presStyleLbl="revTx" presStyleIdx="3" presStyleCnt="4">
        <dgm:presLayoutVars/>
      </dgm:prSet>
      <dgm:spPr/>
    </dgm:pt>
  </dgm:ptLst>
  <dgm:cxnLst>
    <dgm:cxn modelId="{E199BD44-84A6-B249-8E32-F190C1249C3D}" type="presOf" srcId="{6ECCA9B6-6748-0343-B459-673BA31A5F61}" destId="{BABBB27D-3F5E-4B26-807C-BA3E67318619}" srcOrd="0" destOrd="0" presId="urn:microsoft.com/office/officeart/2018/2/layout/IconLabelDescriptionList"/>
    <dgm:cxn modelId="{3E403247-19C5-8243-A988-338465CB0BBA}" type="presOf" srcId="{F063E1B0-0A5A-6F4F-A3B0-890AAC09DAF7}" destId="{D8A3F960-2647-40CF-80EA-6602A5273C63}" srcOrd="0" destOrd="0" presId="urn:microsoft.com/office/officeart/2018/2/layout/IconLabelDescriptionList"/>
    <dgm:cxn modelId="{5746036E-E80B-0247-9ED1-CF453CEA4179}" type="presOf" srcId="{9C2F7CCB-B099-D64C-862A-6984A6F52337}" destId="{C522E8E3-DA38-410B-A016-4E0A6043E81D}" srcOrd="0" destOrd="0" presId="urn:microsoft.com/office/officeart/2018/2/layout/IconLabelDescriptionList"/>
    <dgm:cxn modelId="{04282479-AD0C-D644-9160-099910E58362}" srcId="{9C2F7CCB-B099-D64C-862A-6984A6F52337}" destId="{6ECCA9B6-6748-0343-B459-673BA31A5F61}" srcOrd="1" destOrd="0" parTransId="{B0045435-FED0-054F-93E4-7C45A39283D4}" sibTransId="{3B6D3BA5-2BFE-F947-B75B-93DB229E2D17}"/>
    <dgm:cxn modelId="{C8E716A9-3768-3D45-957C-9AEACEDB0165}" type="presOf" srcId="{93A19A33-D51C-3B48-872B-00BCA355A2F0}" destId="{3260BF64-5BBE-405E-B140-19D15533F5C3}" srcOrd="0" destOrd="0" presId="urn:microsoft.com/office/officeart/2018/2/layout/IconLabelDescriptionList"/>
    <dgm:cxn modelId="{A19C5CAD-8084-D649-B11C-59A56A23DA7C}" srcId="{6ECCA9B6-6748-0343-B459-673BA31A5F61}" destId="{9FF2D96A-092F-4E4C-B10A-A2659F10B62B}" srcOrd="0" destOrd="0" parTransId="{CCFCD283-C5F4-DD4A-A66F-2AC8FED51945}" sibTransId="{870149FA-AD61-2A47-B6AE-4B6C624C1980}"/>
    <dgm:cxn modelId="{33A0BAB0-D679-924F-89B8-791B8007B728}" srcId="{9C2F7CCB-B099-D64C-862A-6984A6F52337}" destId="{F063E1B0-0A5A-6F4F-A3B0-890AAC09DAF7}" srcOrd="0" destOrd="0" parTransId="{82CF3655-6031-544B-9B98-76F7A89F27E1}" sibTransId="{39EBBB0D-A46C-A445-817D-80FE4FA80DBC}"/>
    <dgm:cxn modelId="{BA625CD6-0843-A14F-B00E-48D200EBB5C1}" type="presOf" srcId="{9FF2D96A-092F-4E4C-B10A-A2659F10B62B}" destId="{48BC3E45-2176-41CF-BB48-12306AB2F670}" srcOrd="0" destOrd="0" presId="urn:microsoft.com/office/officeart/2018/2/layout/IconLabelDescriptionList"/>
    <dgm:cxn modelId="{5860E7DD-4200-C541-8E58-09AD36AD20E7}" srcId="{F063E1B0-0A5A-6F4F-A3B0-890AAC09DAF7}" destId="{93A19A33-D51C-3B48-872B-00BCA355A2F0}" srcOrd="0" destOrd="0" parTransId="{40FEE86C-5C37-AF4E-BD8A-C93B2B738FF6}" sibTransId="{459CAEC2-9883-6C43-BEAB-8FD15129F193}"/>
    <dgm:cxn modelId="{0D684674-5F0F-4E44-B546-95D9701C11AD}" type="presParOf" srcId="{C522E8E3-DA38-410B-A016-4E0A6043E81D}" destId="{2C757F02-47FF-4F61-B4DC-C65E9600C60E}" srcOrd="0" destOrd="0" presId="urn:microsoft.com/office/officeart/2018/2/layout/IconLabelDescriptionList"/>
    <dgm:cxn modelId="{CBEE8C76-9C37-4F43-8B9A-311D1FEED11C}" type="presParOf" srcId="{2C757F02-47FF-4F61-B4DC-C65E9600C60E}" destId="{945B1A7E-FB6B-4153-AB1C-17CE070102B1}" srcOrd="0" destOrd="0" presId="urn:microsoft.com/office/officeart/2018/2/layout/IconLabelDescriptionList"/>
    <dgm:cxn modelId="{E9437327-C18C-324D-BC9E-ADA380DB2B5D}" type="presParOf" srcId="{2C757F02-47FF-4F61-B4DC-C65E9600C60E}" destId="{EF062815-77CA-4BA1-A2A4-8AFA78683F2F}" srcOrd="1" destOrd="0" presId="urn:microsoft.com/office/officeart/2018/2/layout/IconLabelDescriptionList"/>
    <dgm:cxn modelId="{0ED58965-FA1F-3B47-A47E-48DD7D95162C}" type="presParOf" srcId="{2C757F02-47FF-4F61-B4DC-C65E9600C60E}" destId="{D8A3F960-2647-40CF-80EA-6602A5273C63}" srcOrd="2" destOrd="0" presId="urn:microsoft.com/office/officeart/2018/2/layout/IconLabelDescriptionList"/>
    <dgm:cxn modelId="{5B6D3207-AEEF-3246-8CD9-B4A9F48E4FF5}" type="presParOf" srcId="{2C757F02-47FF-4F61-B4DC-C65E9600C60E}" destId="{3A9D5713-2AB2-48E7-BF17-100D5F006E0A}" srcOrd="3" destOrd="0" presId="urn:microsoft.com/office/officeart/2018/2/layout/IconLabelDescriptionList"/>
    <dgm:cxn modelId="{7BD6C736-90FA-8F40-B2C7-8D7E38843F5A}" type="presParOf" srcId="{2C757F02-47FF-4F61-B4DC-C65E9600C60E}" destId="{3260BF64-5BBE-405E-B140-19D15533F5C3}" srcOrd="4" destOrd="0" presId="urn:microsoft.com/office/officeart/2018/2/layout/IconLabelDescriptionList"/>
    <dgm:cxn modelId="{3ACC70E1-86A0-F341-B45D-770D8BBF85A4}" type="presParOf" srcId="{C522E8E3-DA38-410B-A016-4E0A6043E81D}" destId="{7505FC0C-1684-4CF5-8FF2-ED7EAE9D3BB5}" srcOrd="1" destOrd="0" presId="urn:microsoft.com/office/officeart/2018/2/layout/IconLabelDescriptionList"/>
    <dgm:cxn modelId="{B2ED6B34-429A-7349-B45A-A24171A3A5AF}" type="presParOf" srcId="{C522E8E3-DA38-410B-A016-4E0A6043E81D}" destId="{DD4EDDDD-29C7-449D-A85F-64321973E6E8}" srcOrd="2" destOrd="0" presId="urn:microsoft.com/office/officeart/2018/2/layout/IconLabelDescriptionList"/>
    <dgm:cxn modelId="{6AC5E30D-3F99-844A-B99C-E8F5C7A926DC}" type="presParOf" srcId="{DD4EDDDD-29C7-449D-A85F-64321973E6E8}" destId="{AB96FEFA-AD60-4012-ACB8-17B79A489677}" srcOrd="0" destOrd="0" presId="urn:microsoft.com/office/officeart/2018/2/layout/IconLabelDescriptionList"/>
    <dgm:cxn modelId="{D80B56F3-8E68-1642-90BE-D95B9E16973F}" type="presParOf" srcId="{DD4EDDDD-29C7-449D-A85F-64321973E6E8}" destId="{40B24433-3583-4D87-8593-8D3762EAA0A6}" srcOrd="1" destOrd="0" presId="urn:microsoft.com/office/officeart/2018/2/layout/IconLabelDescriptionList"/>
    <dgm:cxn modelId="{8F40AE5B-EFC7-8E43-9DFB-1D24BCC45E84}" type="presParOf" srcId="{DD4EDDDD-29C7-449D-A85F-64321973E6E8}" destId="{BABBB27D-3F5E-4B26-807C-BA3E67318619}" srcOrd="2" destOrd="0" presId="urn:microsoft.com/office/officeart/2018/2/layout/IconLabelDescriptionList"/>
    <dgm:cxn modelId="{F57D4633-3C02-0F40-A1B4-C01A7C44AD72}" type="presParOf" srcId="{DD4EDDDD-29C7-449D-A85F-64321973E6E8}" destId="{17BAA594-BD95-481E-9317-F9BFA3EB7516}" srcOrd="3" destOrd="0" presId="urn:microsoft.com/office/officeart/2018/2/layout/IconLabelDescriptionList"/>
    <dgm:cxn modelId="{43D704ED-027F-3B4B-B1DD-1691DD5E3098}" type="presParOf" srcId="{DD4EDDDD-29C7-449D-A85F-64321973E6E8}" destId="{48BC3E45-2176-41CF-BB48-12306AB2F670}"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73E0A-F91A-47B8-AB30-5F15C1611CD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CD86F278-2518-4C4B-A194-E4E9CBB6E284}">
      <dgm:prSet phldrT="[Text]"/>
      <dgm:spPr/>
      <dgm:t>
        <a:bodyPr anchor="ctr"/>
        <a:lstStyle/>
        <a:p>
          <a:pPr>
            <a:lnSpc>
              <a:spcPct val="100000"/>
            </a:lnSpc>
          </a:pPr>
          <a:r>
            <a:rPr lang="en-US" b="1" dirty="0"/>
            <a:t>AI-assisted works</a:t>
          </a:r>
          <a:endParaRPr lang="en-US" dirty="0"/>
        </a:p>
      </dgm:t>
    </dgm:pt>
    <dgm:pt modelId="{2FA200B9-2346-49BD-BEA3-BA8B557C57E8}" type="parTrans" cxnId="{12884D01-5E98-48CA-8ACB-00EB512308E8}">
      <dgm:prSet/>
      <dgm:spPr/>
      <dgm:t>
        <a:bodyPr/>
        <a:lstStyle/>
        <a:p>
          <a:endParaRPr lang="en-US"/>
        </a:p>
      </dgm:t>
    </dgm:pt>
    <dgm:pt modelId="{D9826FEE-7634-4865-AD89-7C0F272A822D}" type="sibTrans" cxnId="{12884D01-5E98-48CA-8ACB-00EB512308E8}">
      <dgm:prSet/>
      <dgm:spPr/>
      <dgm:t>
        <a:bodyPr/>
        <a:lstStyle/>
        <a:p>
          <a:endParaRPr lang="en-US"/>
        </a:p>
      </dgm:t>
    </dgm:pt>
    <dgm:pt modelId="{D6D5CB3A-0832-48FB-B326-6F3D273BAF46}">
      <dgm:prSet phldrT="[Text]" custT="1"/>
      <dgm:spPr/>
      <dgm:t>
        <a:bodyPr tIns="91440" anchor="t"/>
        <a:lstStyle/>
        <a:p>
          <a:pPr>
            <a:lnSpc>
              <a:spcPct val="100000"/>
            </a:lnSpc>
          </a:pPr>
          <a:r>
            <a:rPr lang="en-US" sz="2000" b="0" i="0" dirty="0"/>
            <a:t>AI serves as a tool to aid human creators</a:t>
          </a:r>
          <a:endParaRPr lang="en-US" sz="2000" dirty="0"/>
        </a:p>
      </dgm:t>
    </dgm:pt>
    <dgm:pt modelId="{17EEAEA9-6FDF-449D-BCBC-8C5B27C2804C}" type="sibTrans" cxnId="{15D250CB-68C8-4664-BA84-2A18E4EBB4A2}">
      <dgm:prSet/>
      <dgm:spPr/>
      <dgm:t>
        <a:bodyPr/>
        <a:lstStyle/>
        <a:p>
          <a:endParaRPr lang="en-US"/>
        </a:p>
      </dgm:t>
    </dgm:pt>
    <dgm:pt modelId="{56456748-26D9-47D6-8C37-2673E46DD202}" type="parTrans" cxnId="{15D250CB-68C8-4664-BA84-2A18E4EBB4A2}">
      <dgm:prSet/>
      <dgm:spPr/>
      <dgm:t>
        <a:bodyPr/>
        <a:lstStyle/>
        <a:p>
          <a:endParaRPr lang="en-US"/>
        </a:p>
      </dgm:t>
    </dgm:pt>
    <dgm:pt modelId="{72672359-CC9F-7C4B-9D7B-A6F7EDA9D664}">
      <dgm:prSet phldrT="[Text]"/>
      <dgm:spPr/>
      <dgm:t>
        <a:bodyPr spcFirstLastPara="0" vert="horz" wrap="square" lIns="138155" tIns="138155" rIns="138155" bIns="138155" numCol="1" spcCol="1270" anchor="ctr" anchorCtr="0"/>
        <a:lstStyle/>
        <a:p>
          <a:pPr>
            <a:lnSpc>
              <a:spcPct val="100000"/>
            </a:lnSpc>
          </a:pPr>
          <a:r>
            <a:rPr lang="en-US" b="1" kern="1200" dirty="0"/>
            <a:t>AI-generated works</a:t>
          </a:r>
          <a:endParaRPr lang="en-US" b="0" i="0" kern="1200" dirty="0"/>
        </a:p>
      </dgm:t>
    </dgm:pt>
    <dgm:pt modelId="{4AB880A6-FAA7-0749-9CB6-F09563CD19F9}" type="parTrans" cxnId="{0F6CDE35-3D9C-2545-B807-195EB1697E68}">
      <dgm:prSet/>
      <dgm:spPr/>
      <dgm:t>
        <a:bodyPr/>
        <a:lstStyle/>
        <a:p>
          <a:endParaRPr lang="en-US"/>
        </a:p>
      </dgm:t>
    </dgm:pt>
    <dgm:pt modelId="{F6EA2DAA-799E-AC4E-B607-E8D4841EDA42}" type="sibTrans" cxnId="{0F6CDE35-3D9C-2545-B807-195EB1697E68}">
      <dgm:prSet/>
      <dgm:spPr/>
      <dgm:t>
        <a:bodyPr/>
        <a:lstStyle/>
        <a:p>
          <a:endParaRPr lang="en-US"/>
        </a:p>
      </dgm:t>
    </dgm:pt>
    <dgm:pt modelId="{99FD2A08-AA5E-7D4F-8CAA-99EC251F3E9D}">
      <dgm:prSet phldrT="[Text]" custT="1"/>
      <dgm:spPr/>
      <dgm:t>
        <a:bodyPr tIns="91440" anchor="t"/>
        <a:lstStyle/>
        <a:p>
          <a:pPr>
            <a:lnSpc>
              <a:spcPct val="100000"/>
            </a:lnSpc>
          </a:pPr>
          <a:r>
            <a:rPr lang="en-US" sz="2000" b="0" i="0" kern="1200" dirty="0">
              <a:latin typeface="Aptos" panose="02110004020202020204"/>
              <a:ea typeface="+mn-ea"/>
              <a:cs typeface="+mn-cs"/>
            </a:rPr>
            <a:t>Human initiates the creative process, and AI generates the final creative output</a:t>
          </a:r>
        </a:p>
      </dgm:t>
    </dgm:pt>
    <dgm:pt modelId="{7DAE6283-3A50-EE4D-939B-05DCEA41BC87}" type="sibTrans" cxnId="{CDC81229-E2D3-FF4D-8FD0-B58907BAC892}">
      <dgm:prSet/>
      <dgm:spPr/>
      <dgm:t>
        <a:bodyPr/>
        <a:lstStyle/>
        <a:p>
          <a:endParaRPr lang="en-US"/>
        </a:p>
      </dgm:t>
    </dgm:pt>
    <dgm:pt modelId="{A3B56E26-1351-754B-B2F2-D88213F87F1F}" type="parTrans" cxnId="{CDC81229-E2D3-FF4D-8FD0-B58907BAC892}">
      <dgm:prSet/>
      <dgm:spPr/>
      <dgm:t>
        <a:bodyPr/>
        <a:lstStyle/>
        <a:p>
          <a:endParaRPr lang="en-US"/>
        </a:p>
      </dgm:t>
    </dgm:pt>
    <dgm:pt modelId="{1FA6346C-5B73-9442-9B93-1E45A8D78D42}">
      <dgm:prSet phldrT="[Text]" custT="1"/>
      <dgm:spPr/>
      <dgm:t>
        <a:bodyPr tIns="91440" anchor="t"/>
        <a:lstStyle/>
        <a:p>
          <a:pPr>
            <a:lnSpc>
              <a:spcPct val="100000"/>
            </a:lnSpc>
          </a:pPr>
          <a:r>
            <a:rPr lang="en-US" sz="2000" b="0" i="0" dirty="0"/>
            <a:t>Humans retain control and employ intellectual creations to generate works</a:t>
          </a:r>
          <a:endParaRPr lang="en-US" sz="2000" dirty="0"/>
        </a:p>
      </dgm:t>
    </dgm:pt>
    <dgm:pt modelId="{247FEDC0-79EC-1F4F-896E-E3AE8E707BF0}" type="sibTrans" cxnId="{966D2387-6B55-8C45-96D6-77F782D43366}">
      <dgm:prSet/>
      <dgm:spPr/>
      <dgm:t>
        <a:bodyPr/>
        <a:lstStyle/>
        <a:p>
          <a:endParaRPr lang="en-US"/>
        </a:p>
      </dgm:t>
    </dgm:pt>
    <dgm:pt modelId="{D6528C0D-3379-9443-9A4F-ECE274D82CD2}" type="parTrans" cxnId="{966D2387-6B55-8C45-96D6-77F782D43366}">
      <dgm:prSet/>
      <dgm:spPr/>
      <dgm:t>
        <a:bodyPr/>
        <a:lstStyle/>
        <a:p>
          <a:endParaRPr lang="en-US"/>
        </a:p>
      </dgm:t>
    </dgm:pt>
    <dgm:pt modelId="{3EA10BD3-4FAA-452B-B706-0545433CD289}" type="pres">
      <dgm:prSet presAssocID="{3C473E0A-F91A-47B8-AB30-5F15C1611CD9}" presName="root" presStyleCnt="0">
        <dgm:presLayoutVars>
          <dgm:dir/>
          <dgm:resizeHandles val="exact"/>
        </dgm:presLayoutVars>
      </dgm:prSet>
      <dgm:spPr/>
    </dgm:pt>
    <dgm:pt modelId="{5CD7B3C1-F9C2-44B0-B3FD-0B691C09C15E}" type="pres">
      <dgm:prSet presAssocID="{CD86F278-2518-4C4B-A194-E4E9CBB6E284}" presName="compNode" presStyleCnt="0"/>
      <dgm:spPr/>
    </dgm:pt>
    <dgm:pt modelId="{CAA7757E-B246-46C0-91A3-A9CAD2F5AD3C}" type="pres">
      <dgm:prSet presAssocID="{CD86F278-2518-4C4B-A194-E4E9CBB6E284}" presName="bgRect" presStyleLbl="bgShp" presStyleIdx="0" presStyleCnt="2" custLinFactNeighborX="3469" custLinFactNeighborY="1153"/>
      <dgm:spPr/>
    </dgm:pt>
    <dgm:pt modelId="{BCEF93FB-7DC9-4F16-ABB7-94FF60A89484}" type="pres">
      <dgm:prSet presAssocID="{CD86F278-2518-4C4B-A194-E4E9CBB6E28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9C555A9-5A36-4D4A-853C-B78D9BC75CF4}" type="pres">
      <dgm:prSet presAssocID="{CD86F278-2518-4C4B-A194-E4E9CBB6E284}" presName="spaceRect" presStyleCnt="0"/>
      <dgm:spPr/>
    </dgm:pt>
    <dgm:pt modelId="{DFAA5734-7C4F-4267-9D48-F4525559B420}" type="pres">
      <dgm:prSet presAssocID="{CD86F278-2518-4C4B-A194-E4E9CBB6E284}" presName="parTx" presStyleLbl="revTx" presStyleIdx="0" presStyleCnt="4">
        <dgm:presLayoutVars>
          <dgm:chMax val="0"/>
          <dgm:chPref val="0"/>
        </dgm:presLayoutVars>
      </dgm:prSet>
      <dgm:spPr/>
    </dgm:pt>
    <dgm:pt modelId="{09A1B7AE-7726-451B-B8B6-A060B1C5E2A6}" type="pres">
      <dgm:prSet presAssocID="{CD86F278-2518-4C4B-A194-E4E9CBB6E284}" presName="desTx" presStyleLbl="revTx" presStyleIdx="1" presStyleCnt="4" custScaleX="130690" custLinFactNeighborX="-15064" custLinFactNeighborY="4611">
        <dgm:presLayoutVars/>
      </dgm:prSet>
      <dgm:spPr/>
    </dgm:pt>
    <dgm:pt modelId="{B6DFDBAC-CF43-464E-B689-4DF4396C4A6D}" type="pres">
      <dgm:prSet presAssocID="{D9826FEE-7634-4865-AD89-7C0F272A822D}" presName="sibTrans" presStyleCnt="0"/>
      <dgm:spPr/>
    </dgm:pt>
    <dgm:pt modelId="{F2019012-D6D0-4650-823C-307F61B564ED}" type="pres">
      <dgm:prSet presAssocID="{72672359-CC9F-7C4B-9D7B-A6F7EDA9D664}" presName="compNode" presStyleCnt="0"/>
      <dgm:spPr/>
    </dgm:pt>
    <dgm:pt modelId="{0000DFF9-F7AB-48C9-9BC3-A56F2D325CB0}" type="pres">
      <dgm:prSet presAssocID="{72672359-CC9F-7C4B-9D7B-A6F7EDA9D664}" presName="bgRect" presStyleLbl="bgShp" presStyleIdx="1" presStyleCnt="2" custLinFactNeighborX="3469" custLinFactNeighborY="1153"/>
      <dgm:spPr/>
    </dgm:pt>
    <dgm:pt modelId="{BB60BAE8-5D36-4AAF-B654-95DDDA339410}" type="pres">
      <dgm:prSet presAssocID="{72672359-CC9F-7C4B-9D7B-A6F7EDA9D664}"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8FF7606F-8149-422D-BC18-44804D10C08D}" type="pres">
      <dgm:prSet presAssocID="{72672359-CC9F-7C4B-9D7B-A6F7EDA9D664}" presName="spaceRect" presStyleCnt="0"/>
      <dgm:spPr/>
    </dgm:pt>
    <dgm:pt modelId="{45FA8FF2-F8BF-4E43-966F-39BF2F0A6FDC}" type="pres">
      <dgm:prSet presAssocID="{72672359-CC9F-7C4B-9D7B-A6F7EDA9D664}" presName="parTx" presStyleLbl="revTx" presStyleIdx="2" presStyleCnt="4">
        <dgm:presLayoutVars>
          <dgm:chMax val="0"/>
          <dgm:chPref val="0"/>
        </dgm:presLayoutVars>
      </dgm:prSet>
      <dgm:spPr>
        <a:xfrm>
          <a:off x="1507738" y="2338844"/>
          <a:ext cx="4732020" cy="1305401"/>
        </a:xfrm>
        <a:prstGeom prst="rect">
          <a:avLst/>
        </a:prstGeom>
      </dgm:spPr>
    </dgm:pt>
    <dgm:pt modelId="{A4FF0F1F-2C6B-44A6-8DF7-515C19FD7366}" type="pres">
      <dgm:prSet presAssocID="{72672359-CC9F-7C4B-9D7B-A6F7EDA9D664}" presName="desTx" presStyleLbl="revTx" presStyleIdx="3" presStyleCnt="4" custScaleX="134237" custLinFactNeighborX="-12728" custLinFactNeighborY="6917">
        <dgm:presLayoutVars/>
      </dgm:prSet>
      <dgm:spPr/>
    </dgm:pt>
  </dgm:ptLst>
  <dgm:cxnLst>
    <dgm:cxn modelId="{12884D01-5E98-48CA-8ACB-00EB512308E8}" srcId="{3C473E0A-F91A-47B8-AB30-5F15C1611CD9}" destId="{CD86F278-2518-4C4B-A194-E4E9CBB6E284}" srcOrd="0" destOrd="0" parTransId="{2FA200B9-2346-49BD-BEA3-BA8B557C57E8}" sibTransId="{D9826FEE-7634-4865-AD89-7C0F272A822D}"/>
    <dgm:cxn modelId="{C7E9C20D-CDC5-E34E-AEEC-8D930EB5C8CF}" type="presOf" srcId="{CD86F278-2518-4C4B-A194-E4E9CBB6E284}" destId="{DFAA5734-7C4F-4267-9D48-F4525559B420}" srcOrd="0" destOrd="0" presId="urn:microsoft.com/office/officeart/2018/2/layout/IconVerticalSolidList"/>
    <dgm:cxn modelId="{C7D0C20E-F446-D145-9973-6F88EC6CD56F}" type="presOf" srcId="{D6D5CB3A-0832-48FB-B326-6F3D273BAF46}" destId="{09A1B7AE-7726-451B-B8B6-A060B1C5E2A6}" srcOrd="0" destOrd="0" presId="urn:microsoft.com/office/officeart/2018/2/layout/IconVerticalSolidList"/>
    <dgm:cxn modelId="{7EF2AD18-C84B-AD47-8D2A-43F2AA3205EA}" type="presOf" srcId="{1FA6346C-5B73-9442-9B93-1E45A8D78D42}" destId="{09A1B7AE-7726-451B-B8B6-A060B1C5E2A6}" srcOrd="0" destOrd="1" presId="urn:microsoft.com/office/officeart/2018/2/layout/IconVerticalSolidList"/>
    <dgm:cxn modelId="{CDC81229-E2D3-FF4D-8FD0-B58907BAC892}" srcId="{72672359-CC9F-7C4B-9D7B-A6F7EDA9D664}" destId="{99FD2A08-AA5E-7D4F-8CAA-99EC251F3E9D}" srcOrd="0" destOrd="0" parTransId="{A3B56E26-1351-754B-B2F2-D88213F87F1F}" sibTransId="{7DAE6283-3A50-EE4D-939B-05DCEA41BC87}"/>
    <dgm:cxn modelId="{0F6CDE35-3D9C-2545-B807-195EB1697E68}" srcId="{3C473E0A-F91A-47B8-AB30-5F15C1611CD9}" destId="{72672359-CC9F-7C4B-9D7B-A6F7EDA9D664}" srcOrd="1" destOrd="0" parTransId="{4AB880A6-FAA7-0749-9CB6-F09563CD19F9}" sibTransId="{F6EA2DAA-799E-AC4E-B607-E8D4841EDA42}"/>
    <dgm:cxn modelId="{D86F054F-F301-E640-A5AB-1B770F2032BC}" type="presOf" srcId="{3C473E0A-F91A-47B8-AB30-5F15C1611CD9}" destId="{3EA10BD3-4FAA-452B-B706-0545433CD289}" srcOrd="0" destOrd="0" presId="urn:microsoft.com/office/officeart/2018/2/layout/IconVerticalSolidList"/>
    <dgm:cxn modelId="{966D2387-6B55-8C45-96D6-77F782D43366}" srcId="{CD86F278-2518-4C4B-A194-E4E9CBB6E284}" destId="{1FA6346C-5B73-9442-9B93-1E45A8D78D42}" srcOrd="1" destOrd="0" parTransId="{D6528C0D-3379-9443-9A4F-ECE274D82CD2}" sibTransId="{247FEDC0-79EC-1F4F-896E-E3AE8E707BF0}"/>
    <dgm:cxn modelId="{545CF294-2CAE-394A-898C-D24991C550E9}" type="presOf" srcId="{99FD2A08-AA5E-7D4F-8CAA-99EC251F3E9D}" destId="{A4FF0F1F-2C6B-44A6-8DF7-515C19FD7366}" srcOrd="0" destOrd="0" presId="urn:microsoft.com/office/officeart/2018/2/layout/IconVerticalSolidList"/>
    <dgm:cxn modelId="{81E0D1C0-AF4E-DD41-B577-4BEE4021BF46}" type="presOf" srcId="{72672359-CC9F-7C4B-9D7B-A6F7EDA9D664}" destId="{45FA8FF2-F8BF-4E43-966F-39BF2F0A6FDC}" srcOrd="0" destOrd="0" presId="urn:microsoft.com/office/officeart/2018/2/layout/IconVerticalSolidList"/>
    <dgm:cxn modelId="{15D250CB-68C8-4664-BA84-2A18E4EBB4A2}" srcId="{CD86F278-2518-4C4B-A194-E4E9CBB6E284}" destId="{D6D5CB3A-0832-48FB-B326-6F3D273BAF46}" srcOrd="0" destOrd="0" parTransId="{56456748-26D9-47D6-8C37-2673E46DD202}" sibTransId="{17EEAEA9-6FDF-449D-BCBC-8C5B27C2804C}"/>
    <dgm:cxn modelId="{F6BB86E0-8474-B542-8965-E7DF054A83BF}" type="presParOf" srcId="{3EA10BD3-4FAA-452B-B706-0545433CD289}" destId="{5CD7B3C1-F9C2-44B0-B3FD-0B691C09C15E}" srcOrd="0" destOrd="0" presId="urn:microsoft.com/office/officeart/2018/2/layout/IconVerticalSolidList"/>
    <dgm:cxn modelId="{9E84931A-1652-CD46-9241-84FFF3405EE7}" type="presParOf" srcId="{5CD7B3C1-F9C2-44B0-B3FD-0B691C09C15E}" destId="{CAA7757E-B246-46C0-91A3-A9CAD2F5AD3C}" srcOrd="0" destOrd="0" presId="urn:microsoft.com/office/officeart/2018/2/layout/IconVerticalSolidList"/>
    <dgm:cxn modelId="{E85D1056-E660-DA48-86D2-4A22288D5876}" type="presParOf" srcId="{5CD7B3C1-F9C2-44B0-B3FD-0B691C09C15E}" destId="{BCEF93FB-7DC9-4F16-ABB7-94FF60A89484}" srcOrd="1" destOrd="0" presId="urn:microsoft.com/office/officeart/2018/2/layout/IconVerticalSolidList"/>
    <dgm:cxn modelId="{A07CBC5F-8130-2A49-BB07-9C978DFB0598}" type="presParOf" srcId="{5CD7B3C1-F9C2-44B0-B3FD-0B691C09C15E}" destId="{99C555A9-5A36-4D4A-853C-B78D9BC75CF4}" srcOrd="2" destOrd="0" presId="urn:microsoft.com/office/officeart/2018/2/layout/IconVerticalSolidList"/>
    <dgm:cxn modelId="{FFEEBFDD-1F02-2F44-A0EE-20D13470BBCD}" type="presParOf" srcId="{5CD7B3C1-F9C2-44B0-B3FD-0B691C09C15E}" destId="{DFAA5734-7C4F-4267-9D48-F4525559B420}" srcOrd="3" destOrd="0" presId="urn:microsoft.com/office/officeart/2018/2/layout/IconVerticalSolidList"/>
    <dgm:cxn modelId="{2B287390-02E1-E042-AF75-6A52E4B325B5}" type="presParOf" srcId="{5CD7B3C1-F9C2-44B0-B3FD-0B691C09C15E}" destId="{09A1B7AE-7726-451B-B8B6-A060B1C5E2A6}" srcOrd="4" destOrd="0" presId="urn:microsoft.com/office/officeart/2018/2/layout/IconVerticalSolidList"/>
    <dgm:cxn modelId="{5076E3F1-F2C1-0049-A4DB-F051E48C135F}" type="presParOf" srcId="{3EA10BD3-4FAA-452B-B706-0545433CD289}" destId="{B6DFDBAC-CF43-464E-B689-4DF4396C4A6D}" srcOrd="1" destOrd="0" presId="urn:microsoft.com/office/officeart/2018/2/layout/IconVerticalSolidList"/>
    <dgm:cxn modelId="{3569EAEB-FF03-8549-A53E-88379A2EA2BB}" type="presParOf" srcId="{3EA10BD3-4FAA-452B-B706-0545433CD289}" destId="{F2019012-D6D0-4650-823C-307F61B564ED}" srcOrd="2" destOrd="0" presId="urn:microsoft.com/office/officeart/2018/2/layout/IconVerticalSolidList"/>
    <dgm:cxn modelId="{0FA55841-35C8-0D43-993B-28F68F839FA7}" type="presParOf" srcId="{F2019012-D6D0-4650-823C-307F61B564ED}" destId="{0000DFF9-F7AB-48C9-9BC3-A56F2D325CB0}" srcOrd="0" destOrd="0" presId="urn:microsoft.com/office/officeart/2018/2/layout/IconVerticalSolidList"/>
    <dgm:cxn modelId="{892F9B5A-85AD-A647-A3D0-94D7089D31BC}" type="presParOf" srcId="{F2019012-D6D0-4650-823C-307F61B564ED}" destId="{BB60BAE8-5D36-4AAF-B654-95DDDA339410}" srcOrd="1" destOrd="0" presId="urn:microsoft.com/office/officeart/2018/2/layout/IconVerticalSolidList"/>
    <dgm:cxn modelId="{C1D44E28-F002-B34E-9896-C39976CA98F9}" type="presParOf" srcId="{F2019012-D6D0-4650-823C-307F61B564ED}" destId="{8FF7606F-8149-422D-BC18-44804D10C08D}" srcOrd="2" destOrd="0" presId="urn:microsoft.com/office/officeart/2018/2/layout/IconVerticalSolidList"/>
    <dgm:cxn modelId="{2E92BFCB-2D04-1B44-8B09-0B091057A966}" type="presParOf" srcId="{F2019012-D6D0-4650-823C-307F61B564ED}" destId="{45FA8FF2-F8BF-4E43-966F-39BF2F0A6FDC}" srcOrd="3" destOrd="0" presId="urn:microsoft.com/office/officeart/2018/2/layout/IconVerticalSolidList"/>
    <dgm:cxn modelId="{C5AE8E07-167C-F14C-8115-F9775AAC8AC0}" type="presParOf" srcId="{F2019012-D6D0-4650-823C-307F61B564ED}" destId="{A4FF0F1F-2C6B-44A6-8DF7-515C19FD7366}" srcOrd="4" destOrd="0" presId="urn:microsoft.com/office/officeart/2018/2/layout/IconVerticalSolidList"/>
  </dgm:cxnLst>
  <dgm:bg>
    <a:solidFill>
      <a:schemeClr val="accent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EAD8D9-7C14-409D-A193-9DA1787287DA}" type="doc">
      <dgm:prSet loTypeId="urn:microsoft.com/office/officeart/2018/5/layout/Centered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F85512BE-DCB0-4AD5-9E34-5C5CC42C820B}">
      <dgm:prSet phldrT="[Text]"/>
      <dgm:spPr/>
      <dgm:t>
        <a:bodyPr/>
        <a:lstStyle/>
        <a:p>
          <a:pPr>
            <a:defRPr b="1"/>
          </a:pPr>
          <a:r>
            <a:rPr lang="en-US" dirty="0"/>
            <a:t>Protection</a:t>
          </a:r>
        </a:p>
      </dgm:t>
    </dgm:pt>
    <dgm:pt modelId="{B3CC9601-2FFE-43DE-B8F9-6C25ABF8D36F}" type="parTrans" cxnId="{16864426-4EBF-4F3A-9846-46F3C9325005}">
      <dgm:prSet/>
      <dgm:spPr/>
      <dgm:t>
        <a:bodyPr/>
        <a:lstStyle/>
        <a:p>
          <a:endParaRPr lang="en-US" sz="1100"/>
        </a:p>
      </dgm:t>
    </dgm:pt>
    <dgm:pt modelId="{91424E78-2ADE-4BBF-BA0B-2CB835FAFD66}" type="sibTrans" cxnId="{16864426-4EBF-4F3A-9846-46F3C9325005}">
      <dgm:prSet/>
      <dgm:spPr/>
      <dgm:t>
        <a:bodyPr/>
        <a:lstStyle/>
        <a:p>
          <a:endParaRPr lang="en-US" dirty="0"/>
        </a:p>
      </dgm:t>
    </dgm:pt>
    <dgm:pt modelId="{FBA74C08-00FD-4B25-BFF8-3BA42B59077F}">
      <dgm:prSet phldrT="[Text]"/>
      <dgm:spPr/>
      <dgm:t>
        <a:bodyPr/>
        <a:lstStyle/>
        <a:p>
          <a:r>
            <a:rPr lang="en-US"/>
            <a:t>Grant </a:t>
          </a:r>
          <a:r>
            <a:rPr lang="en-US" b="0" i="0"/>
            <a:t>the right to reproduce, distribute, exhibit, perform, broadcast, adapt, translate, and exploit the work for economic gain</a:t>
          </a:r>
          <a:endParaRPr lang="en-US"/>
        </a:p>
      </dgm:t>
    </dgm:pt>
    <dgm:pt modelId="{D515EB8F-8CD2-4206-87B7-22666AA4ABDD}" type="parTrans" cxnId="{F3D4B1D1-6A3C-41EF-AF5F-A1E1CA06064A}">
      <dgm:prSet/>
      <dgm:spPr/>
      <dgm:t>
        <a:bodyPr/>
        <a:lstStyle/>
        <a:p>
          <a:endParaRPr lang="en-US" sz="1100"/>
        </a:p>
      </dgm:t>
    </dgm:pt>
    <dgm:pt modelId="{977485E7-5D42-42FA-976E-5227B5D20131}" type="sibTrans" cxnId="{F3D4B1D1-6A3C-41EF-AF5F-A1E1CA06064A}">
      <dgm:prSet/>
      <dgm:spPr/>
      <dgm:t>
        <a:bodyPr/>
        <a:lstStyle/>
        <a:p>
          <a:endParaRPr lang="en-US"/>
        </a:p>
      </dgm:t>
    </dgm:pt>
    <dgm:pt modelId="{C72DE4AD-D96A-4A40-A61F-B33414365BD1}">
      <dgm:prSet phldrT="[Text]"/>
      <dgm:spPr/>
      <dgm:t>
        <a:bodyPr/>
        <a:lstStyle/>
        <a:p>
          <a:pPr>
            <a:defRPr b="1"/>
          </a:pPr>
          <a:r>
            <a:rPr lang="en-US"/>
            <a:t>Recognition</a:t>
          </a:r>
        </a:p>
      </dgm:t>
    </dgm:pt>
    <dgm:pt modelId="{F0484F21-C79D-4ED0-9BCD-D5B969A75A53}" type="parTrans" cxnId="{D9ABB411-2C85-4673-917A-9DBCB39962EF}">
      <dgm:prSet/>
      <dgm:spPr/>
      <dgm:t>
        <a:bodyPr/>
        <a:lstStyle/>
        <a:p>
          <a:endParaRPr lang="en-US" sz="1100"/>
        </a:p>
      </dgm:t>
    </dgm:pt>
    <dgm:pt modelId="{7801BE83-B552-47EC-95E2-B99167007396}" type="sibTrans" cxnId="{D9ABB411-2C85-4673-917A-9DBCB39962EF}">
      <dgm:prSet/>
      <dgm:spPr/>
      <dgm:t>
        <a:bodyPr/>
        <a:lstStyle/>
        <a:p>
          <a:endParaRPr lang="en-US"/>
        </a:p>
      </dgm:t>
    </dgm:pt>
    <dgm:pt modelId="{75CB2DCA-0D8D-4A08-8E94-9D49619A31DD}">
      <dgm:prSet phldrT="[Text]"/>
      <dgm:spPr/>
      <dgm:t>
        <a:bodyPr/>
        <a:lstStyle/>
        <a:p>
          <a:r>
            <a:rPr lang="en-US" b="0" i="0"/>
            <a:t>The author is the rightful owner of the copyright and holds the moral and economic rights associated with the work</a:t>
          </a:r>
          <a:endParaRPr lang="en-US"/>
        </a:p>
      </dgm:t>
    </dgm:pt>
    <dgm:pt modelId="{C61864F4-F50E-47DE-98F2-F8DC6D12A0FC}" type="parTrans" cxnId="{A2DA9E6A-FED9-4302-B977-1B641D57BF0F}">
      <dgm:prSet/>
      <dgm:spPr/>
      <dgm:t>
        <a:bodyPr/>
        <a:lstStyle/>
        <a:p>
          <a:endParaRPr lang="en-US" sz="1100"/>
        </a:p>
      </dgm:t>
    </dgm:pt>
    <dgm:pt modelId="{CD883B51-A909-468F-9DBB-FE9D42A9E8AF}" type="sibTrans" cxnId="{A2DA9E6A-FED9-4302-B977-1B641D57BF0F}">
      <dgm:prSet/>
      <dgm:spPr/>
      <dgm:t>
        <a:bodyPr/>
        <a:lstStyle/>
        <a:p>
          <a:endParaRPr lang="en-US"/>
        </a:p>
      </dgm:t>
    </dgm:pt>
    <dgm:pt modelId="{FC49271A-7F71-4695-BAC1-4725C1A8FDAB}">
      <dgm:prSet phldrT="[Text]"/>
      <dgm:spPr/>
      <dgm:t>
        <a:bodyPr/>
        <a:lstStyle/>
        <a:p>
          <a:pPr>
            <a:defRPr b="1"/>
          </a:pPr>
          <a:r>
            <a:rPr lang="en-US"/>
            <a:t>Preservation</a:t>
          </a:r>
        </a:p>
      </dgm:t>
    </dgm:pt>
    <dgm:pt modelId="{F3FA66F6-6CBE-42C0-BD5F-64EC19416FF0}" type="parTrans" cxnId="{0DD1EF44-E9EC-413D-BFCA-D44FFFC5ABA5}">
      <dgm:prSet/>
      <dgm:spPr/>
      <dgm:t>
        <a:bodyPr/>
        <a:lstStyle/>
        <a:p>
          <a:endParaRPr lang="en-US" sz="1100"/>
        </a:p>
      </dgm:t>
    </dgm:pt>
    <dgm:pt modelId="{01FB0C3E-EE60-4F95-8033-774D391416EE}" type="sibTrans" cxnId="{0DD1EF44-E9EC-413D-BFCA-D44FFFC5ABA5}">
      <dgm:prSet/>
      <dgm:spPr/>
      <dgm:t>
        <a:bodyPr/>
        <a:lstStyle/>
        <a:p>
          <a:endParaRPr lang="en-US"/>
        </a:p>
      </dgm:t>
    </dgm:pt>
    <dgm:pt modelId="{8811218C-3CB6-4C5F-B6F1-D2915AD22381}">
      <dgm:prSet phldrT="[Text]"/>
      <dgm:spPr/>
      <dgm:t>
        <a:bodyPr/>
        <a:lstStyle/>
        <a:p>
          <a:r>
            <a:rPr lang="en-US" b="0" i="0"/>
            <a:t>The term encompasses both human authors and legal entities.</a:t>
          </a:r>
          <a:endParaRPr lang="en-US"/>
        </a:p>
      </dgm:t>
    </dgm:pt>
    <dgm:pt modelId="{53393125-962F-4AFF-8179-B10317B96D0B}" type="parTrans" cxnId="{E09BFDCC-FBB0-4503-B7A2-B64C79D972DE}">
      <dgm:prSet/>
      <dgm:spPr/>
      <dgm:t>
        <a:bodyPr/>
        <a:lstStyle/>
        <a:p>
          <a:endParaRPr lang="en-US" sz="1100"/>
        </a:p>
      </dgm:t>
    </dgm:pt>
    <dgm:pt modelId="{C313EDEE-8BFA-4C5F-8EAD-70BF7266D9B3}" type="sibTrans" cxnId="{E09BFDCC-FBB0-4503-B7A2-B64C79D972DE}">
      <dgm:prSet/>
      <dgm:spPr/>
      <dgm:t>
        <a:bodyPr/>
        <a:lstStyle/>
        <a:p>
          <a:endParaRPr lang="en-US"/>
        </a:p>
      </dgm:t>
    </dgm:pt>
    <dgm:pt modelId="{C933AF65-C502-424E-ADDB-C1F0C466828A}" type="pres">
      <dgm:prSet presAssocID="{A8EAD8D9-7C14-409D-A193-9DA1787287DA}" presName="root" presStyleCnt="0">
        <dgm:presLayoutVars>
          <dgm:dir/>
          <dgm:resizeHandles val="exact"/>
        </dgm:presLayoutVars>
      </dgm:prSet>
      <dgm:spPr/>
    </dgm:pt>
    <dgm:pt modelId="{82A12886-83B6-48B9-BB41-B3A71E98E6BB}" type="pres">
      <dgm:prSet presAssocID="{F85512BE-DCB0-4AD5-9E34-5C5CC42C820B}" presName="compNode" presStyleCnt="0"/>
      <dgm:spPr/>
    </dgm:pt>
    <dgm:pt modelId="{54A0B933-5867-4752-B135-B2BE9C832453}" type="pres">
      <dgm:prSet presAssocID="{F85512BE-DCB0-4AD5-9E34-5C5CC42C82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D9F9C90A-085D-430E-B6C2-9F50CF784EB7}" type="pres">
      <dgm:prSet presAssocID="{F85512BE-DCB0-4AD5-9E34-5C5CC42C820B}" presName="iconSpace" presStyleCnt="0"/>
      <dgm:spPr/>
    </dgm:pt>
    <dgm:pt modelId="{9FACA22C-7904-4C75-9DF7-BE5B3CCCC761}" type="pres">
      <dgm:prSet presAssocID="{F85512BE-DCB0-4AD5-9E34-5C5CC42C820B}" presName="parTx" presStyleLbl="revTx" presStyleIdx="0" presStyleCnt="6">
        <dgm:presLayoutVars>
          <dgm:chMax val="0"/>
          <dgm:chPref val="0"/>
        </dgm:presLayoutVars>
      </dgm:prSet>
      <dgm:spPr/>
    </dgm:pt>
    <dgm:pt modelId="{B55A66FC-1EFC-441F-A785-C34DBE8DA3C2}" type="pres">
      <dgm:prSet presAssocID="{F85512BE-DCB0-4AD5-9E34-5C5CC42C820B}" presName="txSpace" presStyleCnt="0"/>
      <dgm:spPr/>
    </dgm:pt>
    <dgm:pt modelId="{E3CF8E36-F139-477C-AD83-3F0A0F1A2542}" type="pres">
      <dgm:prSet presAssocID="{F85512BE-DCB0-4AD5-9E34-5C5CC42C820B}" presName="desTx" presStyleLbl="revTx" presStyleIdx="1" presStyleCnt="6">
        <dgm:presLayoutVars/>
      </dgm:prSet>
      <dgm:spPr/>
    </dgm:pt>
    <dgm:pt modelId="{EAB9CBF7-AB90-434D-B4F4-C550E0DA9E7A}" type="pres">
      <dgm:prSet presAssocID="{91424E78-2ADE-4BBF-BA0B-2CB835FAFD66}" presName="sibTrans" presStyleCnt="0"/>
      <dgm:spPr/>
    </dgm:pt>
    <dgm:pt modelId="{478623A4-ABE9-4CA0-9B14-42C2B7867858}" type="pres">
      <dgm:prSet presAssocID="{C72DE4AD-D96A-4A40-A61F-B33414365BD1}" presName="compNode" presStyleCnt="0"/>
      <dgm:spPr/>
    </dgm:pt>
    <dgm:pt modelId="{FB674CEE-C3F4-4DB8-AE43-0214A2F3E441}" type="pres">
      <dgm:prSet presAssocID="{C72DE4AD-D96A-4A40-A61F-B33414365B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6C88A124-FD5D-4F15-BC88-BEE83897450E}" type="pres">
      <dgm:prSet presAssocID="{C72DE4AD-D96A-4A40-A61F-B33414365BD1}" presName="iconSpace" presStyleCnt="0"/>
      <dgm:spPr/>
    </dgm:pt>
    <dgm:pt modelId="{F4086C06-5C4F-4203-8D2A-0AE27084B411}" type="pres">
      <dgm:prSet presAssocID="{C72DE4AD-D96A-4A40-A61F-B33414365BD1}" presName="parTx" presStyleLbl="revTx" presStyleIdx="2" presStyleCnt="6">
        <dgm:presLayoutVars>
          <dgm:chMax val="0"/>
          <dgm:chPref val="0"/>
        </dgm:presLayoutVars>
      </dgm:prSet>
      <dgm:spPr/>
    </dgm:pt>
    <dgm:pt modelId="{FD1B2B8F-9F28-4D9F-97D4-F51429C8AE4B}" type="pres">
      <dgm:prSet presAssocID="{C72DE4AD-D96A-4A40-A61F-B33414365BD1}" presName="txSpace" presStyleCnt="0"/>
      <dgm:spPr/>
    </dgm:pt>
    <dgm:pt modelId="{7266F62B-AC78-4A58-9188-BBB24CB640BB}" type="pres">
      <dgm:prSet presAssocID="{C72DE4AD-D96A-4A40-A61F-B33414365BD1}" presName="desTx" presStyleLbl="revTx" presStyleIdx="3" presStyleCnt="6">
        <dgm:presLayoutVars/>
      </dgm:prSet>
      <dgm:spPr/>
    </dgm:pt>
    <dgm:pt modelId="{AF1488FA-4F17-4334-83AB-4B1562E99C9C}" type="pres">
      <dgm:prSet presAssocID="{7801BE83-B552-47EC-95E2-B99167007396}" presName="sibTrans" presStyleCnt="0"/>
      <dgm:spPr/>
    </dgm:pt>
    <dgm:pt modelId="{83C668C8-7639-4B72-AD50-04703E7747AE}" type="pres">
      <dgm:prSet presAssocID="{FC49271A-7F71-4695-BAC1-4725C1A8FDAB}" presName="compNode" presStyleCnt="0"/>
      <dgm:spPr/>
    </dgm:pt>
    <dgm:pt modelId="{98209B31-D401-4317-AA71-8336A8828B32}" type="pres">
      <dgm:prSet presAssocID="{FC49271A-7F71-4695-BAC1-4725C1A8FD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172D963E-F2C4-4137-AA63-B3C6ED69D0F5}" type="pres">
      <dgm:prSet presAssocID="{FC49271A-7F71-4695-BAC1-4725C1A8FDAB}" presName="iconSpace" presStyleCnt="0"/>
      <dgm:spPr/>
    </dgm:pt>
    <dgm:pt modelId="{A84E4F7D-E77F-4CD7-9F2B-EB9259D5EB20}" type="pres">
      <dgm:prSet presAssocID="{FC49271A-7F71-4695-BAC1-4725C1A8FDAB}" presName="parTx" presStyleLbl="revTx" presStyleIdx="4" presStyleCnt="6">
        <dgm:presLayoutVars>
          <dgm:chMax val="0"/>
          <dgm:chPref val="0"/>
        </dgm:presLayoutVars>
      </dgm:prSet>
      <dgm:spPr/>
    </dgm:pt>
    <dgm:pt modelId="{D85A8E67-2667-4510-B1C5-43C23FB18038}" type="pres">
      <dgm:prSet presAssocID="{FC49271A-7F71-4695-BAC1-4725C1A8FDAB}" presName="txSpace" presStyleCnt="0"/>
      <dgm:spPr/>
    </dgm:pt>
    <dgm:pt modelId="{0D241A2E-785C-4731-8A3A-014ECA8FD0C0}" type="pres">
      <dgm:prSet presAssocID="{FC49271A-7F71-4695-BAC1-4725C1A8FDAB}" presName="desTx" presStyleLbl="revTx" presStyleIdx="5" presStyleCnt="6">
        <dgm:presLayoutVars/>
      </dgm:prSet>
      <dgm:spPr/>
    </dgm:pt>
  </dgm:ptLst>
  <dgm:cxnLst>
    <dgm:cxn modelId="{D9ABB411-2C85-4673-917A-9DBCB39962EF}" srcId="{A8EAD8D9-7C14-409D-A193-9DA1787287DA}" destId="{C72DE4AD-D96A-4A40-A61F-B33414365BD1}" srcOrd="1" destOrd="0" parTransId="{F0484F21-C79D-4ED0-9BCD-D5B969A75A53}" sibTransId="{7801BE83-B552-47EC-95E2-B99167007396}"/>
    <dgm:cxn modelId="{16864426-4EBF-4F3A-9846-46F3C9325005}" srcId="{A8EAD8D9-7C14-409D-A193-9DA1787287DA}" destId="{F85512BE-DCB0-4AD5-9E34-5C5CC42C820B}" srcOrd="0" destOrd="0" parTransId="{B3CC9601-2FFE-43DE-B8F9-6C25ABF8D36F}" sibTransId="{91424E78-2ADE-4BBF-BA0B-2CB835FAFD66}"/>
    <dgm:cxn modelId="{0DD1EF44-E9EC-413D-BFCA-D44FFFC5ABA5}" srcId="{A8EAD8D9-7C14-409D-A193-9DA1787287DA}" destId="{FC49271A-7F71-4695-BAC1-4725C1A8FDAB}" srcOrd="2" destOrd="0" parTransId="{F3FA66F6-6CBE-42C0-BD5F-64EC19416FF0}" sibTransId="{01FB0C3E-EE60-4F95-8033-774D391416EE}"/>
    <dgm:cxn modelId="{A2DA9E6A-FED9-4302-B977-1B641D57BF0F}" srcId="{C72DE4AD-D96A-4A40-A61F-B33414365BD1}" destId="{75CB2DCA-0D8D-4A08-8E94-9D49619A31DD}" srcOrd="0" destOrd="0" parTransId="{C61864F4-F50E-47DE-98F2-F8DC6D12A0FC}" sibTransId="{CD883B51-A909-468F-9DBB-FE9D42A9E8AF}"/>
    <dgm:cxn modelId="{B2DCF87C-2B3D-364A-8F9F-3DD3ED5950A1}" type="presOf" srcId="{A8EAD8D9-7C14-409D-A193-9DA1787287DA}" destId="{C933AF65-C502-424E-ADDB-C1F0C466828A}" srcOrd="0" destOrd="0" presId="urn:microsoft.com/office/officeart/2018/5/layout/CenteredIconLabelDescriptionList"/>
    <dgm:cxn modelId="{89A9467F-58BD-EC4E-BB89-D890F05E4719}" type="presOf" srcId="{FBA74C08-00FD-4B25-BFF8-3BA42B59077F}" destId="{E3CF8E36-F139-477C-AD83-3F0A0F1A2542}" srcOrd="0" destOrd="0" presId="urn:microsoft.com/office/officeart/2018/5/layout/CenteredIconLabelDescriptionList"/>
    <dgm:cxn modelId="{D0B1E285-A687-1B40-B55F-BA1686645EA9}" type="presOf" srcId="{8811218C-3CB6-4C5F-B6F1-D2915AD22381}" destId="{0D241A2E-785C-4731-8A3A-014ECA8FD0C0}" srcOrd="0" destOrd="0" presId="urn:microsoft.com/office/officeart/2018/5/layout/CenteredIconLabelDescriptionList"/>
    <dgm:cxn modelId="{1298B2C2-434D-9147-89A7-5EF89C16295D}" type="presOf" srcId="{75CB2DCA-0D8D-4A08-8E94-9D49619A31DD}" destId="{7266F62B-AC78-4A58-9188-BBB24CB640BB}" srcOrd="0" destOrd="0" presId="urn:microsoft.com/office/officeart/2018/5/layout/CenteredIconLabelDescriptionList"/>
    <dgm:cxn modelId="{E09BFDCC-FBB0-4503-B7A2-B64C79D972DE}" srcId="{FC49271A-7F71-4695-BAC1-4725C1A8FDAB}" destId="{8811218C-3CB6-4C5F-B6F1-D2915AD22381}" srcOrd="0" destOrd="0" parTransId="{53393125-962F-4AFF-8179-B10317B96D0B}" sibTransId="{C313EDEE-8BFA-4C5F-8EAD-70BF7266D9B3}"/>
    <dgm:cxn modelId="{F3D4B1D1-6A3C-41EF-AF5F-A1E1CA06064A}" srcId="{F85512BE-DCB0-4AD5-9E34-5C5CC42C820B}" destId="{FBA74C08-00FD-4B25-BFF8-3BA42B59077F}" srcOrd="0" destOrd="0" parTransId="{D515EB8F-8CD2-4206-87B7-22666AA4ABDD}" sibTransId="{977485E7-5D42-42FA-976E-5227B5D20131}"/>
    <dgm:cxn modelId="{ED0945D7-605C-554C-A7CF-2999FBB5B50D}" type="presOf" srcId="{FC49271A-7F71-4695-BAC1-4725C1A8FDAB}" destId="{A84E4F7D-E77F-4CD7-9F2B-EB9259D5EB20}" srcOrd="0" destOrd="0" presId="urn:microsoft.com/office/officeart/2018/5/layout/CenteredIconLabelDescriptionList"/>
    <dgm:cxn modelId="{647668EC-32B8-854F-B712-01DDBFFFEAD5}" type="presOf" srcId="{C72DE4AD-D96A-4A40-A61F-B33414365BD1}" destId="{F4086C06-5C4F-4203-8D2A-0AE27084B411}" srcOrd="0" destOrd="0" presId="urn:microsoft.com/office/officeart/2018/5/layout/CenteredIconLabelDescriptionList"/>
    <dgm:cxn modelId="{88A426F9-9865-8F4D-AA0A-873C8FB5F7A3}" type="presOf" srcId="{F85512BE-DCB0-4AD5-9E34-5C5CC42C820B}" destId="{9FACA22C-7904-4C75-9DF7-BE5B3CCCC761}" srcOrd="0" destOrd="0" presId="urn:microsoft.com/office/officeart/2018/5/layout/CenteredIconLabelDescriptionList"/>
    <dgm:cxn modelId="{3E19288B-A6E0-AC4B-837A-93C0B225F5BF}" type="presParOf" srcId="{C933AF65-C502-424E-ADDB-C1F0C466828A}" destId="{82A12886-83B6-48B9-BB41-B3A71E98E6BB}" srcOrd="0" destOrd="0" presId="urn:microsoft.com/office/officeart/2018/5/layout/CenteredIconLabelDescriptionList"/>
    <dgm:cxn modelId="{0F67647D-9A57-0E4C-9D53-DA7FB6555256}" type="presParOf" srcId="{82A12886-83B6-48B9-BB41-B3A71E98E6BB}" destId="{54A0B933-5867-4752-B135-B2BE9C832453}" srcOrd="0" destOrd="0" presId="urn:microsoft.com/office/officeart/2018/5/layout/CenteredIconLabelDescriptionList"/>
    <dgm:cxn modelId="{DDACD285-E6CB-7C4C-85B4-6E002C93E2A1}" type="presParOf" srcId="{82A12886-83B6-48B9-BB41-B3A71E98E6BB}" destId="{D9F9C90A-085D-430E-B6C2-9F50CF784EB7}" srcOrd="1" destOrd="0" presId="urn:microsoft.com/office/officeart/2018/5/layout/CenteredIconLabelDescriptionList"/>
    <dgm:cxn modelId="{836A8B6E-1EAD-C745-8CEB-4AFBA62913FC}" type="presParOf" srcId="{82A12886-83B6-48B9-BB41-B3A71E98E6BB}" destId="{9FACA22C-7904-4C75-9DF7-BE5B3CCCC761}" srcOrd="2" destOrd="0" presId="urn:microsoft.com/office/officeart/2018/5/layout/CenteredIconLabelDescriptionList"/>
    <dgm:cxn modelId="{A8B7585F-C443-6D4A-B8E2-ED537BDCD340}" type="presParOf" srcId="{82A12886-83B6-48B9-BB41-B3A71E98E6BB}" destId="{B55A66FC-1EFC-441F-A785-C34DBE8DA3C2}" srcOrd="3" destOrd="0" presId="urn:microsoft.com/office/officeart/2018/5/layout/CenteredIconLabelDescriptionList"/>
    <dgm:cxn modelId="{BBEA6F95-5A27-0748-BA88-922752B2CB23}" type="presParOf" srcId="{82A12886-83B6-48B9-BB41-B3A71E98E6BB}" destId="{E3CF8E36-F139-477C-AD83-3F0A0F1A2542}" srcOrd="4" destOrd="0" presId="urn:microsoft.com/office/officeart/2018/5/layout/CenteredIconLabelDescriptionList"/>
    <dgm:cxn modelId="{FE6ABD55-0089-944E-B34D-459CD4BC25F5}" type="presParOf" srcId="{C933AF65-C502-424E-ADDB-C1F0C466828A}" destId="{EAB9CBF7-AB90-434D-B4F4-C550E0DA9E7A}" srcOrd="1" destOrd="0" presId="urn:microsoft.com/office/officeart/2018/5/layout/CenteredIconLabelDescriptionList"/>
    <dgm:cxn modelId="{55DED45F-7C1E-A34D-AC97-FFACAF6064FB}" type="presParOf" srcId="{C933AF65-C502-424E-ADDB-C1F0C466828A}" destId="{478623A4-ABE9-4CA0-9B14-42C2B7867858}" srcOrd="2" destOrd="0" presId="urn:microsoft.com/office/officeart/2018/5/layout/CenteredIconLabelDescriptionList"/>
    <dgm:cxn modelId="{1C11D379-B858-4E46-ACF1-140F84C1A339}" type="presParOf" srcId="{478623A4-ABE9-4CA0-9B14-42C2B7867858}" destId="{FB674CEE-C3F4-4DB8-AE43-0214A2F3E441}" srcOrd="0" destOrd="0" presId="urn:microsoft.com/office/officeart/2018/5/layout/CenteredIconLabelDescriptionList"/>
    <dgm:cxn modelId="{C4F3BDCC-33DF-0E4B-91FB-D57E02E59534}" type="presParOf" srcId="{478623A4-ABE9-4CA0-9B14-42C2B7867858}" destId="{6C88A124-FD5D-4F15-BC88-BEE83897450E}" srcOrd="1" destOrd="0" presId="urn:microsoft.com/office/officeart/2018/5/layout/CenteredIconLabelDescriptionList"/>
    <dgm:cxn modelId="{94430B08-5047-8B4F-88AC-360C9266E7A1}" type="presParOf" srcId="{478623A4-ABE9-4CA0-9B14-42C2B7867858}" destId="{F4086C06-5C4F-4203-8D2A-0AE27084B411}" srcOrd="2" destOrd="0" presId="urn:microsoft.com/office/officeart/2018/5/layout/CenteredIconLabelDescriptionList"/>
    <dgm:cxn modelId="{D1152156-3307-CB49-92AE-BF5ACB6FA497}" type="presParOf" srcId="{478623A4-ABE9-4CA0-9B14-42C2B7867858}" destId="{FD1B2B8F-9F28-4D9F-97D4-F51429C8AE4B}" srcOrd="3" destOrd="0" presId="urn:microsoft.com/office/officeart/2018/5/layout/CenteredIconLabelDescriptionList"/>
    <dgm:cxn modelId="{B9580E47-8C53-C643-A8F6-25D0DDDB895E}" type="presParOf" srcId="{478623A4-ABE9-4CA0-9B14-42C2B7867858}" destId="{7266F62B-AC78-4A58-9188-BBB24CB640BB}" srcOrd="4" destOrd="0" presId="urn:microsoft.com/office/officeart/2018/5/layout/CenteredIconLabelDescriptionList"/>
    <dgm:cxn modelId="{4514F5DC-B053-2449-8641-8F6D855AD247}" type="presParOf" srcId="{C933AF65-C502-424E-ADDB-C1F0C466828A}" destId="{AF1488FA-4F17-4334-83AB-4B1562E99C9C}" srcOrd="3" destOrd="0" presId="urn:microsoft.com/office/officeart/2018/5/layout/CenteredIconLabelDescriptionList"/>
    <dgm:cxn modelId="{F8E76C76-57FE-5A43-83A6-1FF131DF1D39}" type="presParOf" srcId="{C933AF65-C502-424E-ADDB-C1F0C466828A}" destId="{83C668C8-7639-4B72-AD50-04703E7747AE}" srcOrd="4" destOrd="0" presId="urn:microsoft.com/office/officeart/2018/5/layout/CenteredIconLabelDescriptionList"/>
    <dgm:cxn modelId="{13FF533A-D641-2D4A-86AB-7CC5F5380BDC}" type="presParOf" srcId="{83C668C8-7639-4B72-AD50-04703E7747AE}" destId="{98209B31-D401-4317-AA71-8336A8828B32}" srcOrd="0" destOrd="0" presId="urn:microsoft.com/office/officeart/2018/5/layout/CenteredIconLabelDescriptionList"/>
    <dgm:cxn modelId="{8FE4AF44-21FB-3845-9960-06E2FBDE10E8}" type="presParOf" srcId="{83C668C8-7639-4B72-AD50-04703E7747AE}" destId="{172D963E-F2C4-4137-AA63-B3C6ED69D0F5}" srcOrd="1" destOrd="0" presId="urn:microsoft.com/office/officeart/2018/5/layout/CenteredIconLabelDescriptionList"/>
    <dgm:cxn modelId="{9D4EF696-5DD0-1948-B547-7CA1F61158E5}" type="presParOf" srcId="{83C668C8-7639-4B72-AD50-04703E7747AE}" destId="{A84E4F7D-E77F-4CD7-9F2B-EB9259D5EB20}" srcOrd="2" destOrd="0" presId="urn:microsoft.com/office/officeart/2018/5/layout/CenteredIconLabelDescriptionList"/>
    <dgm:cxn modelId="{3008FD56-3DE2-8947-98AF-2FD47C6742E0}" type="presParOf" srcId="{83C668C8-7639-4B72-AD50-04703E7747AE}" destId="{D85A8E67-2667-4510-B1C5-43C23FB18038}" srcOrd="3" destOrd="0" presId="urn:microsoft.com/office/officeart/2018/5/layout/CenteredIconLabelDescriptionList"/>
    <dgm:cxn modelId="{30AB40A2-7343-C347-A568-58934B9EA30E}" type="presParOf" srcId="{83C668C8-7639-4B72-AD50-04703E7747AE}" destId="{0D241A2E-785C-4731-8A3A-014ECA8FD0C0}"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CBBDC-DEB1-4054-A0C8-D476E615F50A}" type="doc">
      <dgm:prSet loTypeId="urn:microsoft.com/office/officeart/2018/2/layout/IconLabelDescriptionList" loCatId="icon" qsTypeId="urn:microsoft.com/office/officeart/2005/8/quickstyle/simple5" qsCatId="simple" csTypeId="urn:microsoft.com/office/officeart/2005/8/colors/colorful1" csCatId="colorful" phldr="1"/>
      <dgm:spPr/>
      <dgm:t>
        <a:bodyPr/>
        <a:lstStyle/>
        <a:p>
          <a:endParaRPr lang="en-US"/>
        </a:p>
      </dgm:t>
    </dgm:pt>
    <dgm:pt modelId="{161F3033-2DB5-4175-B591-011AF9DFFEAC}">
      <dgm:prSet phldrT="[Text]"/>
      <dgm:spPr/>
      <dgm:t>
        <a:bodyPr/>
        <a:lstStyle/>
        <a:p>
          <a:pPr>
            <a:lnSpc>
              <a:spcPct val="100000"/>
            </a:lnSpc>
            <a:defRPr b="1"/>
          </a:pPr>
          <a:r>
            <a:rPr lang="en-US" dirty="0"/>
            <a:t>Authorship</a:t>
          </a:r>
        </a:p>
      </dgm:t>
    </dgm:pt>
    <dgm:pt modelId="{9C84FF9F-641A-4248-9ACE-91EC55D51B38}" type="parTrans" cxnId="{496A9F87-088F-418F-A3B6-F0E05358CF68}">
      <dgm:prSet/>
      <dgm:spPr/>
      <dgm:t>
        <a:bodyPr/>
        <a:lstStyle/>
        <a:p>
          <a:endParaRPr lang="en-US" sz="1400"/>
        </a:p>
      </dgm:t>
    </dgm:pt>
    <dgm:pt modelId="{593EE7A2-4EF1-443E-BF6B-774509D0FF03}" type="sibTrans" cxnId="{496A9F87-088F-418F-A3B6-F0E05358CF68}">
      <dgm:prSet/>
      <dgm:spPr/>
      <dgm:t>
        <a:bodyPr/>
        <a:lstStyle/>
        <a:p>
          <a:endParaRPr lang="en-US"/>
        </a:p>
      </dgm:t>
    </dgm:pt>
    <dgm:pt modelId="{704CBFC9-FE11-44E4-B92E-519C7D220468}">
      <dgm:prSet phldrT="[Text]"/>
      <dgm:spPr/>
      <dgm:t>
        <a:bodyPr/>
        <a:lstStyle/>
        <a:p>
          <a:pPr>
            <a:lnSpc>
              <a:spcPct val="100000"/>
            </a:lnSpc>
          </a:pPr>
          <a:r>
            <a:rPr lang="en-US" b="1" i="0" dirty="0"/>
            <a:t>Should Copyright be Granted to AI-Generated Literary and Artistic Works, or Should Human Involvement be Mandatory?</a:t>
          </a:r>
          <a:endParaRPr lang="en-US" b="1" dirty="0"/>
        </a:p>
      </dgm:t>
    </dgm:pt>
    <dgm:pt modelId="{855B7583-E2A5-4CFB-AA2B-F522EAC75A1C}" type="parTrans" cxnId="{FCEB5D5C-8E6E-4F64-A9FD-ADE263A89303}">
      <dgm:prSet/>
      <dgm:spPr/>
      <dgm:t>
        <a:bodyPr/>
        <a:lstStyle/>
        <a:p>
          <a:endParaRPr lang="en-US" sz="1400"/>
        </a:p>
      </dgm:t>
    </dgm:pt>
    <dgm:pt modelId="{4AF4DE39-87EB-4A00-9307-1F4B90E3A528}" type="sibTrans" cxnId="{FCEB5D5C-8E6E-4F64-A9FD-ADE263A89303}">
      <dgm:prSet/>
      <dgm:spPr/>
      <dgm:t>
        <a:bodyPr/>
        <a:lstStyle/>
        <a:p>
          <a:endParaRPr lang="en-US"/>
        </a:p>
      </dgm:t>
    </dgm:pt>
    <dgm:pt modelId="{B9292B71-9828-4C26-A9A5-EA816DD3DCB6}">
      <dgm:prSet phldrT="[Text]"/>
      <dgm:spPr/>
      <dgm:t>
        <a:bodyPr/>
        <a:lstStyle/>
        <a:p>
          <a:pPr>
            <a:lnSpc>
              <a:spcPct val="100000"/>
            </a:lnSpc>
            <a:defRPr b="1"/>
          </a:pPr>
          <a:r>
            <a:rPr lang="en-US"/>
            <a:t>Originality</a:t>
          </a:r>
        </a:p>
      </dgm:t>
    </dgm:pt>
    <dgm:pt modelId="{A96F05AE-79CD-44E4-9A06-CBCDB513BBF9}" type="parTrans" cxnId="{BC13C198-E8F7-48C0-98EA-F586735027FC}">
      <dgm:prSet/>
      <dgm:spPr/>
      <dgm:t>
        <a:bodyPr/>
        <a:lstStyle/>
        <a:p>
          <a:endParaRPr lang="en-US" sz="1400"/>
        </a:p>
      </dgm:t>
    </dgm:pt>
    <dgm:pt modelId="{6FB8AFE4-605A-4969-B305-677175397B4C}" type="sibTrans" cxnId="{BC13C198-E8F7-48C0-98EA-F586735027FC}">
      <dgm:prSet/>
      <dgm:spPr/>
      <dgm:t>
        <a:bodyPr/>
        <a:lstStyle/>
        <a:p>
          <a:endParaRPr lang="en-US"/>
        </a:p>
      </dgm:t>
    </dgm:pt>
    <dgm:pt modelId="{C2633145-90A8-4AB0-9EF0-6DED1BB4FE52}">
      <dgm:prSet phldrT="[Text]"/>
      <dgm:spPr/>
      <dgm:t>
        <a:bodyPr/>
        <a:lstStyle/>
        <a:p>
          <a:pPr>
            <a:lnSpc>
              <a:spcPct val="100000"/>
            </a:lnSpc>
          </a:pPr>
          <a:r>
            <a:rPr lang="en-US" b="1" i="0" dirty="0"/>
            <a:t>Can AI-Generated Works Be Regarded as Original If Copyright is Attributed?</a:t>
          </a:r>
          <a:endParaRPr lang="en-US" b="1" dirty="0"/>
        </a:p>
      </dgm:t>
    </dgm:pt>
    <dgm:pt modelId="{49AC9D64-49F5-44C1-A488-A0EF6267B628}" type="parTrans" cxnId="{228EF34E-ADD5-4273-AB7F-B679A34FFC99}">
      <dgm:prSet/>
      <dgm:spPr/>
      <dgm:t>
        <a:bodyPr/>
        <a:lstStyle/>
        <a:p>
          <a:endParaRPr lang="en-US" sz="1400"/>
        </a:p>
      </dgm:t>
    </dgm:pt>
    <dgm:pt modelId="{703CC3A8-D2A8-49E5-9EA9-A609A1AE6F5B}" type="sibTrans" cxnId="{228EF34E-ADD5-4273-AB7F-B679A34FFC99}">
      <dgm:prSet/>
      <dgm:spPr/>
      <dgm:t>
        <a:bodyPr/>
        <a:lstStyle/>
        <a:p>
          <a:endParaRPr lang="en-US"/>
        </a:p>
      </dgm:t>
    </dgm:pt>
    <dgm:pt modelId="{061DC059-FDE9-4466-B75E-223A3A0B38B7}">
      <dgm:prSet phldrT="[Text]"/>
      <dgm:spPr/>
      <dgm:t>
        <a:bodyPr/>
        <a:lstStyle/>
        <a:p>
          <a:pPr>
            <a:lnSpc>
              <a:spcPct val="100000"/>
            </a:lnSpc>
            <a:defRPr b="1"/>
          </a:pPr>
          <a:r>
            <a:rPr lang="en-US"/>
            <a:t>Ownership</a:t>
          </a:r>
        </a:p>
      </dgm:t>
    </dgm:pt>
    <dgm:pt modelId="{E8655EDA-BD70-4C82-AE68-A076EDC4D77E}" type="parTrans" cxnId="{1CAA0498-1053-490F-99FB-E6AA280B4D78}">
      <dgm:prSet/>
      <dgm:spPr/>
      <dgm:t>
        <a:bodyPr/>
        <a:lstStyle/>
        <a:p>
          <a:endParaRPr lang="en-US" sz="1400"/>
        </a:p>
      </dgm:t>
    </dgm:pt>
    <dgm:pt modelId="{F12C9CAE-E4BD-4479-BB66-15320B9213FB}" type="sibTrans" cxnId="{1CAA0498-1053-490F-99FB-E6AA280B4D78}">
      <dgm:prSet/>
      <dgm:spPr/>
      <dgm:t>
        <a:bodyPr/>
        <a:lstStyle/>
        <a:p>
          <a:endParaRPr lang="en-US"/>
        </a:p>
      </dgm:t>
    </dgm:pt>
    <dgm:pt modelId="{01920917-7D3F-49E9-BB5B-1398B56A72C9}">
      <dgm:prSet phldrT="[Text]"/>
      <dgm:spPr/>
      <dgm:t>
        <a:bodyPr/>
        <a:lstStyle/>
        <a:p>
          <a:pPr>
            <a:lnSpc>
              <a:spcPct val="100000"/>
            </a:lnSpc>
          </a:pPr>
          <a:r>
            <a:rPr lang="en-US" b="1" dirty="0"/>
            <a:t>Who is the O</a:t>
          </a:r>
          <a:r>
            <a:rPr lang="en-US" b="1" i="0" dirty="0"/>
            <a:t>wnership of Copyright in AI-Generated Works?</a:t>
          </a:r>
          <a:endParaRPr lang="en-US" b="1" dirty="0"/>
        </a:p>
      </dgm:t>
    </dgm:pt>
    <dgm:pt modelId="{A38E7B28-86C3-46B2-93D9-28DDCB995965}" type="parTrans" cxnId="{A9007C4F-E17E-4B27-BA59-42B6F5D55BA8}">
      <dgm:prSet/>
      <dgm:spPr/>
      <dgm:t>
        <a:bodyPr/>
        <a:lstStyle/>
        <a:p>
          <a:endParaRPr lang="en-US" sz="1400"/>
        </a:p>
      </dgm:t>
    </dgm:pt>
    <dgm:pt modelId="{BCC222B7-39B0-4888-8128-92665365463A}" type="sibTrans" cxnId="{A9007C4F-E17E-4B27-BA59-42B6F5D55BA8}">
      <dgm:prSet/>
      <dgm:spPr/>
      <dgm:t>
        <a:bodyPr/>
        <a:lstStyle/>
        <a:p>
          <a:endParaRPr lang="en-US"/>
        </a:p>
      </dgm:t>
    </dgm:pt>
    <dgm:pt modelId="{DA287EFA-4D6E-443F-B326-C4C74193050E}" type="pres">
      <dgm:prSet presAssocID="{2E9CBBDC-DEB1-4054-A0C8-D476E615F50A}" presName="root" presStyleCnt="0">
        <dgm:presLayoutVars>
          <dgm:dir/>
          <dgm:resizeHandles val="exact"/>
        </dgm:presLayoutVars>
      </dgm:prSet>
      <dgm:spPr/>
    </dgm:pt>
    <dgm:pt modelId="{ACC640CB-3A7E-414B-8C3E-E8AF98C4490C}" type="pres">
      <dgm:prSet presAssocID="{161F3033-2DB5-4175-B591-011AF9DFFEAC}" presName="compNode" presStyleCnt="0"/>
      <dgm:spPr/>
    </dgm:pt>
    <dgm:pt modelId="{8F15B2F8-9E6E-4106-9698-0F7440D07371}" type="pres">
      <dgm:prSet presAssocID="{161F3033-2DB5-4175-B591-011AF9DFFE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tist"/>
        </a:ext>
      </dgm:extLst>
    </dgm:pt>
    <dgm:pt modelId="{9C549831-96CA-4C2E-9C66-B26EEDC2056C}" type="pres">
      <dgm:prSet presAssocID="{161F3033-2DB5-4175-B591-011AF9DFFEAC}" presName="iconSpace" presStyleCnt="0"/>
      <dgm:spPr/>
    </dgm:pt>
    <dgm:pt modelId="{73BC9991-7F5F-482E-BD9B-585A858C4F3A}" type="pres">
      <dgm:prSet presAssocID="{161F3033-2DB5-4175-B591-011AF9DFFEAC}" presName="parTx" presStyleLbl="revTx" presStyleIdx="0" presStyleCnt="6">
        <dgm:presLayoutVars>
          <dgm:chMax val="0"/>
          <dgm:chPref val="0"/>
        </dgm:presLayoutVars>
      </dgm:prSet>
      <dgm:spPr/>
    </dgm:pt>
    <dgm:pt modelId="{D94F6B65-25B9-45C3-B8EA-6691A49D182A}" type="pres">
      <dgm:prSet presAssocID="{161F3033-2DB5-4175-B591-011AF9DFFEAC}" presName="txSpace" presStyleCnt="0"/>
      <dgm:spPr/>
    </dgm:pt>
    <dgm:pt modelId="{8993642A-E731-4A0A-AF72-F9687510AE05}" type="pres">
      <dgm:prSet presAssocID="{161F3033-2DB5-4175-B591-011AF9DFFEAC}" presName="desTx" presStyleLbl="revTx" presStyleIdx="1" presStyleCnt="6">
        <dgm:presLayoutVars/>
      </dgm:prSet>
      <dgm:spPr/>
    </dgm:pt>
    <dgm:pt modelId="{206AFBE7-DB38-4430-A99B-F6BD87CC1EE7}" type="pres">
      <dgm:prSet presAssocID="{593EE7A2-4EF1-443E-BF6B-774509D0FF03}" presName="sibTrans" presStyleCnt="0"/>
      <dgm:spPr/>
    </dgm:pt>
    <dgm:pt modelId="{4CAA592F-3B98-4260-8E38-DFEF64AF0BB5}" type="pres">
      <dgm:prSet presAssocID="{B9292B71-9828-4C26-A9A5-EA816DD3DCB6}" presName="compNode" presStyleCnt="0"/>
      <dgm:spPr/>
    </dgm:pt>
    <dgm:pt modelId="{6912A13A-C80B-4F4A-AD44-0AC85C36EEE2}" type="pres">
      <dgm:prSet presAssocID="{B9292B71-9828-4C26-A9A5-EA816DD3DC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2BB9EEAA-122C-4653-AF8B-7C3ED202B397}" type="pres">
      <dgm:prSet presAssocID="{B9292B71-9828-4C26-A9A5-EA816DD3DCB6}" presName="iconSpace" presStyleCnt="0"/>
      <dgm:spPr/>
    </dgm:pt>
    <dgm:pt modelId="{1F670B28-5BAA-4435-84B4-22FB874C708F}" type="pres">
      <dgm:prSet presAssocID="{B9292B71-9828-4C26-A9A5-EA816DD3DCB6}" presName="parTx" presStyleLbl="revTx" presStyleIdx="2" presStyleCnt="6">
        <dgm:presLayoutVars>
          <dgm:chMax val="0"/>
          <dgm:chPref val="0"/>
        </dgm:presLayoutVars>
      </dgm:prSet>
      <dgm:spPr/>
    </dgm:pt>
    <dgm:pt modelId="{F652C166-8F44-4BF4-99F4-8DF43522C565}" type="pres">
      <dgm:prSet presAssocID="{B9292B71-9828-4C26-A9A5-EA816DD3DCB6}" presName="txSpace" presStyleCnt="0"/>
      <dgm:spPr/>
    </dgm:pt>
    <dgm:pt modelId="{2D34EE87-1457-4615-961F-F50669BD23F6}" type="pres">
      <dgm:prSet presAssocID="{B9292B71-9828-4C26-A9A5-EA816DD3DCB6}" presName="desTx" presStyleLbl="revTx" presStyleIdx="3" presStyleCnt="6">
        <dgm:presLayoutVars/>
      </dgm:prSet>
      <dgm:spPr/>
    </dgm:pt>
    <dgm:pt modelId="{B24D34ED-D693-47BB-97AA-E21EB94BA9B3}" type="pres">
      <dgm:prSet presAssocID="{6FB8AFE4-605A-4969-B305-677175397B4C}" presName="sibTrans" presStyleCnt="0"/>
      <dgm:spPr/>
    </dgm:pt>
    <dgm:pt modelId="{A4F1B759-2967-44AF-9568-67B09FAE64B6}" type="pres">
      <dgm:prSet presAssocID="{061DC059-FDE9-4466-B75E-223A3A0B38B7}" presName="compNode" presStyleCnt="0"/>
      <dgm:spPr/>
    </dgm:pt>
    <dgm:pt modelId="{CEEB8400-B003-4C88-ADFA-D2C06DF3FE5E}" type="pres">
      <dgm:prSet presAssocID="{061DC059-FDE9-4466-B75E-223A3A0B38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91C94913-A881-440A-9994-DC46284FEC5A}" type="pres">
      <dgm:prSet presAssocID="{061DC059-FDE9-4466-B75E-223A3A0B38B7}" presName="iconSpace" presStyleCnt="0"/>
      <dgm:spPr/>
    </dgm:pt>
    <dgm:pt modelId="{A57A65EE-3C3A-4D02-A853-01CB19F577AC}" type="pres">
      <dgm:prSet presAssocID="{061DC059-FDE9-4466-B75E-223A3A0B38B7}" presName="parTx" presStyleLbl="revTx" presStyleIdx="4" presStyleCnt="6">
        <dgm:presLayoutVars>
          <dgm:chMax val="0"/>
          <dgm:chPref val="0"/>
        </dgm:presLayoutVars>
      </dgm:prSet>
      <dgm:spPr/>
    </dgm:pt>
    <dgm:pt modelId="{6B996BCA-942F-4E53-97BC-B7E311A9250A}" type="pres">
      <dgm:prSet presAssocID="{061DC059-FDE9-4466-B75E-223A3A0B38B7}" presName="txSpace" presStyleCnt="0"/>
      <dgm:spPr/>
    </dgm:pt>
    <dgm:pt modelId="{F4996781-0A3F-4983-8F20-F1B6272AE0FA}" type="pres">
      <dgm:prSet presAssocID="{061DC059-FDE9-4466-B75E-223A3A0B38B7}" presName="desTx" presStyleLbl="revTx" presStyleIdx="5" presStyleCnt="6">
        <dgm:presLayoutVars/>
      </dgm:prSet>
      <dgm:spPr/>
    </dgm:pt>
  </dgm:ptLst>
  <dgm:cxnLst>
    <dgm:cxn modelId="{1349A307-7FB9-0E4C-916E-B0B03C2F15D8}" type="presOf" srcId="{704CBFC9-FE11-44E4-B92E-519C7D220468}" destId="{8993642A-E731-4A0A-AF72-F9687510AE05}" srcOrd="0" destOrd="0" presId="urn:microsoft.com/office/officeart/2018/2/layout/IconLabelDescriptionList"/>
    <dgm:cxn modelId="{228EF34E-ADD5-4273-AB7F-B679A34FFC99}" srcId="{B9292B71-9828-4C26-A9A5-EA816DD3DCB6}" destId="{C2633145-90A8-4AB0-9EF0-6DED1BB4FE52}" srcOrd="0" destOrd="0" parTransId="{49AC9D64-49F5-44C1-A488-A0EF6267B628}" sibTransId="{703CC3A8-D2A8-49E5-9EA9-A609A1AE6F5B}"/>
    <dgm:cxn modelId="{A9007C4F-E17E-4B27-BA59-42B6F5D55BA8}" srcId="{061DC059-FDE9-4466-B75E-223A3A0B38B7}" destId="{01920917-7D3F-49E9-BB5B-1398B56A72C9}" srcOrd="0" destOrd="0" parTransId="{A38E7B28-86C3-46B2-93D9-28DDCB995965}" sibTransId="{BCC222B7-39B0-4888-8128-92665365463A}"/>
    <dgm:cxn modelId="{FCEB5D5C-8E6E-4F64-A9FD-ADE263A89303}" srcId="{161F3033-2DB5-4175-B591-011AF9DFFEAC}" destId="{704CBFC9-FE11-44E4-B92E-519C7D220468}" srcOrd="0" destOrd="0" parTransId="{855B7583-E2A5-4CFB-AA2B-F522EAC75A1C}" sibTransId="{4AF4DE39-87EB-4A00-9307-1F4B90E3A528}"/>
    <dgm:cxn modelId="{3DAC3961-B3F7-1547-8D23-EDEEF40D5B63}" type="presOf" srcId="{2E9CBBDC-DEB1-4054-A0C8-D476E615F50A}" destId="{DA287EFA-4D6E-443F-B326-C4C74193050E}" srcOrd="0" destOrd="0" presId="urn:microsoft.com/office/officeart/2018/2/layout/IconLabelDescriptionList"/>
    <dgm:cxn modelId="{496A9F87-088F-418F-A3B6-F0E05358CF68}" srcId="{2E9CBBDC-DEB1-4054-A0C8-D476E615F50A}" destId="{161F3033-2DB5-4175-B591-011AF9DFFEAC}" srcOrd="0" destOrd="0" parTransId="{9C84FF9F-641A-4248-9ACE-91EC55D51B38}" sibTransId="{593EE7A2-4EF1-443E-BF6B-774509D0FF03}"/>
    <dgm:cxn modelId="{8E090E89-239F-2443-B4DA-2B3E75706018}" type="presOf" srcId="{061DC059-FDE9-4466-B75E-223A3A0B38B7}" destId="{A57A65EE-3C3A-4D02-A853-01CB19F577AC}" srcOrd="0" destOrd="0" presId="urn:microsoft.com/office/officeart/2018/2/layout/IconLabelDescriptionList"/>
    <dgm:cxn modelId="{1CAA0498-1053-490F-99FB-E6AA280B4D78}" srcId="{2E9CBBDC-DEB1-4054-A0C8-D476E615F50A}" destId="{061DC059-FDE9-4466-B75E-223A3A0B38B7}" srcOrd="2" destOrd="0" parTransId="{E8655EDA-BD70-4C82-AE68-A076EDC4D77E}" sibTransId="{F12C9CAE-E4BD-4479-BB66-15320B9213FB}"/>
    <dgm:cxn modelId="{BC13C198-E8F7-48C0-98EA-F586735027FC}" srcId="{2E9CBBDC-DEB1-4054-A0C8-D476E615F50A}" destId="{B9292B71-9828-4C26-A9A5-EA816DD3DCB6}" srcOrd="1" destOrd="0" parTransId="{A96F05AE-79CD-44E4-9A06-CBCDB513BBF9}" sibTransId="{6FB8AFE4-605A-4969-B305-677175397B4C}"/>
    <dgm:cxn modelId="{BFBBF3CB-9C7E-6342-A1F5-2E576C689DA8}" type="presOf" srcId="{161F3033-2DB5-4175-B591-011AF9DFFEAC}" destId="{73BC9991-7F5F-482E-BD9B-585A858C4F3A}" srcOrd="0" destOrd="0" presId="urn:microsoft.com/office/officeart/2018/2/layout/IconLabelDescriptionList"/>
    <dgm:cxn modelId="{CA2B87D4-2F21-AC4F-B750-9263ECE404D7}" type="presOf" srcId="{01920917-7D3F-49E9-BB5B-1398B56A72C9}" destId="{F4996781-0A3F-4983-8F20-F1B6272AE0FA}" srcOrd="0" destOrd="0" presId="urn:microsoft.com/office/officeart/2018/2/layout/IconLabelDescriptionList"/>
    <dgm:cxn modelId="{78EB68EB-7C80-634A-BFC1-4E4005075A00}" type="presOf" srcId="{C2633145-90A8-4AB0-9EF0-6DED1BB4FE52}" destId="{2D34EE87-1457-4615-961F-F50669BD23F6}" srcOrd="0" destOrd="0" presId="urn:microsoft.com/office/officeart/2018/2/layout/IconLabelDescriptionList"/>
    <dgm:cxn modelId="{EDD320FD-485D-0C4A-A275-92882C841299}" type="presOf" srcId="{B9292B71-9828-4C26-A9A5-EA816DD3DCB6}" destId="{1F670B28-5BAA-4435-84B4-22FB874C708F}" srcOrd="0" destOrd="0" presId="urn:microsoft.com/office/officeart/2018/2/layout/IconLabelDescriptionList"/>
    <dgm:cxn modelId="{3DA3C136-D834-9C4B-8B13-AF6AFB49C6E3}" type="presParOf" srcId="{DA287EFA-4D6E-443F-B326-C4C74193050E}" destId="{ACC640CB-3A7E-414B-8C3E-E8AF98C4490C}" srcOrd="0" destOrd="0" presId="urn:microsoft.com/office/officeart/2018/2/layout/IconLabelDescriptionList"/>
    <dgm:cxn modelId="{B5997DAB-AB5B-2D49-84ED-C0BD02D6111F}" type="presParOf" srcId="{ACC640CB-3A7E-414B-8C3E-E8AF98C4490C}" destId="{8F15B2F8-9E6E-4106-9698-0F7440D07371}" srcOrd="0" destOrd="0" presId="urn:microsoft.com/office/officeart/2018/2/layout/IconLabelDescriptionList"/>
    <dgm:cxn modelId="{97086E2C-6C6E-F545-A445-55ACEFE86144}" type="presParOf" srcId="{ACC640CB-3A7E-414B-8C3E-E8AF98C4490C}" destId="{9C549831-96CA-4C2E-9C66-B26EEDC2056C}" srcOrd="1" destOrd="0" presId="urn:microsoft.com/office/officeart/2018/2/layout/IconLabelDescriptionList"/>
    <dgm:cxn modelId="{66B7B9B0-EDFA-E547-B6C6-43EF41787889}" type="presParOf" srcId="{ACC640CB-3A7E-414B-8C3E-E8AF98C4490C}" destId="{73BC9991-7F5F-482E-BD9B-585A858C4F3A}" srcOrd="2" destOrd="0" presId="urn:microsoft.com/office/officeart/2018/2/layout/IconLabelDescriptionList"/>
    <dgm:cxn modelId="{EB236B6C-7C71-A64A-96B3-491FC1DE9576}" type="presParOf" srcId="{ACC640CB-3A7E-414B-8C3E-E8AF98C4490C}" destId="{D94F6B65-25B9-45C3-B8EA-6691A49D182A}" srcOrd="3" destOrd="0" presId="urn:microsoft.com/office/officeart/2018/2/layout/IconLabelDescriptionList"/>
    <dgm:cxn modelId="{21CD44A0-EC44-BC40-9C94-9DFB91858ED0}" type="presParOf" srcId="{ACC640CB-3A7E-414B-8C3E-E8AF98C4490C}" destId="{8993642A-E731-4A0A-AF72-F9687510AE05}" srcOrd="4" destOrd="0" presId="urn:microsoft.com/office/officeart/2018/2/layout/IconLabelDescriptionList"/>
    <dgm:cxn modelId="{7999868E-8314-6147-9C24-58DF4F0EDD60}" type="presParOf" srcId="{DA287EFA-4D6E-443F-B326-C4C74193050E}" destId="{206AFBE7-DB38-4430-A99B-F6BD87CC1EE7}" srcOrd="1" destOrd="0" presId="urn:microsoft.com/office/officeart/2018/2/layout/IconLabelDescriptionList"/>
    <dgm:cxn modelId="{9A8D4CDA-DE80-2242-83E0-10D9A091D6BD}" type="presParOf" srcId="{DA287EFA-4D6E-443F-B326-C4C74193050E}" destId="{4CAA592F-3B98-4260-8E38-DFEF64AF0BB5}" srcOrd="2" destOrd="0" presId="urn:microsoft.com/office/officeart/2018/2/layout/IconLabelDescriptionList"/>
    <dgm:cxn modelId="{733E96D5-820A-EC45-8F51-80C3DE7A8E6A}" type="presParOf" srcId="{4CAA592F-3B98-4260-8E38-DFEF64AF0BB5}" destId="{6912A13A-C80B-4F4A-AD44-0AC85C36EEE2}" srcOrd="0" destOrd="0" presId="urn:microsoft.com/office/officeart/2018/2/layout/IconLabelDescriptionList"/>
    <dgm:cxn modelId="{1A02B44D-915B-6944-BCB6-280F9D885E96}" type="presParOf" srcId="{4CAA592F-3B98-4260-8E38-DFEF64AF0BB5}" destId="{2BB9EEAA-122C-4653-AF8B-7C3ED202B397}" srcOrd="1" destOrd="0" presId="urn:microsoft.com/office/officeart/2018/2/layout/IconLabelDescriptionList"/>
    <dgm:cxn modelId="{ED99C581-9C53-7E45-A767-59BE99528078}" type="presParOf" srcId="{4CAA592F-3B98-4260-8E38-DFEF64AF0BB5}" destId="{1F670B28-5BAA-4435-84B4-22FB874C708F}" srcOrd="2" destOrd="0" presId="urn:microsoft.com/office/officeart/2018/2/layout/IconLabelDescriptionList"/>
    <dgm:cxn modelId="{A5900CEB-7B82-B14F-8D7B-61FA08113F23}" type="presParOf" srcId="{4CAA592F-3B98-4260-8E38-DFEF64AF0BB5}" destId="{F652C166-8F44-4BF4-99F4-8DF43522C565}" srcOrd="3" destOrd="0" presId="urn:microsoft.com/office/officeart/2018/2/layout/IconLabelDescriptionList"/>
    <dgm:cxn modelId="{D6A25F51-47B2-5E40-A575-B6AF95494CCF}" type="presParOf" srcId="{4CAA592F-3B98-4260-8E38-DFEF64AF0BB5}" destId="{2D34EE87-1457-4615-961F-F50669BD23F6}" srcOrd="4" destOrd="0" presId="urn:microsoft.com/office/officeart/2018/2/layout/IconLabelDescriptionList"/>
    <dgm:cxn modelId="{7AF2D4B8-9BA6-B54A-81A5-2D430F7C6889}" type="presParOf" srcId="{DA287EFA-4D6E-443F-B326-C4C74193050E}" destId="{B24D34ED-D693-47BB-97AA-E21EB94BA9B3}" srcOrd="3" destOrd="0" presId="urn:microsoft.com/office/officeart/2018/2/layout/IconLabelDescriptionList"/>
    <dgm:cxn modelId="{D9F1575F-CA6E-7542-A128-0403F2CC9260}" type="presParOf" srcId="{DA287EFA-4D6E-443F-B326-C4C74193050E}" destId="{A4F1B759-2967-44AF-9568-67B09FAE64B6}" srcOrd="4" destOrd="0" presId="urn:microsoft.com/office/officeart/2018/2/layout/IconLabelDescriptionList"/>
    <dgm:cxn modelId="{ED9C19DC-268F-854A-92FD-F8E28750C302}" type="presParOf" srcId="{A4F1B759-2967-44AF-9568-67B09FAE64B6}" destId="{CEEB8400-B003-4C88-ADFA-D2C06DF3FE5E}" srcOrd="0" destOrd="0" presId="urn:microsoft.com/office/officeart/2018/2/layout/IconLabelDescriptionList"/>
    <dgm:cxn modelId="{656B209A-2A7F-6642-8A0D-AE8E24E66066}" type="presParOf" srcId="{A4F1B759-2967-44AF-9568-67B09FAE64B6}" destId="{91C94913-A881-440A-9994-DC46284FEC5A}" srcOrd="1" destOrd="0" presId="urn:microsoft.com/office/officeart/2018/2/layout/IconLabelDescriptionList"/>
    <dgm:cxn modelId="{3F25D48F-95F9-7A46-B812-6EFCD227A030}" type="presParOf" srcId="{A4F1B759-2967-44AF-9568-67B09FAE64B6}" destId="{A57A65EE-3C3A-4D02-A853-01CB19F577AC}" srcOrd="2" destOrd="0" presId="urn:microsoft.com/office/officeart/2018/2/layout/IconLabelDescriptionList"/>
    <dgm:cxn modelId="{BB1C9889-EF4D-5A4A-9134-4FCD17CCB448}" type="presParOf" srcId="{A4F1B759-2967-44AF-9568-67B09FAE64B6}" destId="{6B996BCA-942F-4E53-97BC-B7E311A9250A}" srcOrd="3" destOrd="0" presId="urn:microsoft.com/office/officeart/2018/2/layout/IconLabelDescriptionList"/>
    <dgm:cxn modelId="{3BB2ECC6-D70F-454D-B786-FB38BD5A964A}" type="presParOf" srcId="{A4F1B759-2967-44AF-9568-67B09FAE64B6}" destId="{F4996781-0A3F-4983-8F20-F1B6272AE0FA}" srcOrd="4" destOrd="0" presId="urn:microsoft.com/office/officeart/2018/2/layout/IconLabelDescription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EAD8D9-7C14-409D-A193-9DA1787287DA}"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85512BE-DCB0-4AD5-9E34-5C5CC42C820B}">
      <dgm:prSet phldrT="[Text]"/>
      <dgm:spPr/>
      <dgm:t>
        <a:bodyPr/>
        <a:lstStyle/>
        <a:p>
          <a:pPr>
            <a:defRPr b="1"/>
          </a:pPr>
          <a:r>
            <a:rPr lang="en-US"/>
            <a:t>Human Author</a:t>
          </a:r>
        </a:p>
      </dgm:t>
    </dgm:pt>
    <dgm:pt modelId="{B3CC9601-2FFE-43DE-B8F9-6C25ABF8D36F}" type="parTrans" cxnId="{16864426-4EBF-4F3A-9846-46F3C9325005}">
      <dgm:prSet/>
      <dgm:spPr/>
      <dgm:t>
        <a:bodyPr/>
        <a:lstStyle/>
        <a:p>
          <a:endParaRPr lang="en-US" sz="1100"/>
        </a:p>
      </dgm:t>
    </dgm:pt>
    <dgm:pt modelId="{91424E78-2ADE-4BBF-BA0B-2CB835FAFD66}" type="sibTrans" cxnId="{16864426-4EBF-4F3A-9846-46F3C9325005}">
      <dgm:prSet/>
      <dgm:spPr/>
      <dgm:t>
        <a:bodyPr/>
        <a:lstStyle/>
        <a:p>
          <a:endParaRPr lang="en-US" dirty="0"/>
        </a:p>
      </dgm:t>
    </dgm:pt>
    <dgm:pt modelId="{FBA74C08-00FD-4B25-BFF8-3BA42B59077F}">
      <dgm:prSet phldrT="[Text]"/>
      <dgm:spPr/>
      <dgm:t>
        <a:bodyPr/>
        <a:lstStyle/>
        <a:p>
          <a:r>
            <a:rPr lang="en-US" b="0" i="0"/>
            <a:t>Who made the necessary arrangements for the creation of the work, particularly in the case of AI-assisted works</a:t>
          </a:r>
          <a:endParaRPr lang="en-US"/>
        </a:p>
      </dgm:t>
    </dgm:pt>
    <dgm:pt modelId="{D515EB8F-8CD2-4206-87B7-22666AA4ABDD}" type="parTrans" cxnId="{F3D4B1D1-6A3C-41EF-AF5F-A1E1CA06064A}">
      <dgm:prSet/>
      <dgm:spPr/>
      <dgm:t>
        <a:bodyPr/>
        <a:lstStyle/>
        <a:p>
          <a:endParaRPr lang="en-US" sz="1100"/>
        </a:p>
      </dgm:t>
    </dgm:pt>
    <dgm:pt modelId="{977485E7-5D42-42FA-976E-5227B5D20131}" type="sibTrans" cxnId="{F3D4B1D1-6A3C-41EF-AF5F-A1E1CA06064A}">
      <dgm:prSet/>
      <dgm:spPr/>
      <dgm:t>
        <a:bodyPr/>
        <a:lstStyle/>
        <a:p>
          <a:endParaRPr lang="en-US"/>
        </a:p>
      </dgm:t>
    </dgm:pt>
    <dgm:pt modelId="{C72DE4AD-D96A-4A40-A61F-B33414365BD1}">
      <dgm:prSet phldrT="[Text]"/>
      <dgm:spPr/>
      <dgm:t>
        <a:bodyPr/>
        <a:lstStyle/>
        <a:p>
          <a:pPr>
            <a:defRPr b="1"/>
          </a:pPr>
          <a:r>
            <a:rPr lang="en-US" b="1" i="0"/>
            <a:t>Technical Program</a:t>
          </a:r>
          <a:endParaRPr lang="en-US" b="1"/>
        </a:p>
      </dgm:t>
    </dgm:pt>
    <dgm:pt modelId="{F0484F21-C79D-4ED0-9BCD-D5B969A75A53}" type="parTrans" cxnId="{D9ABB411-2C85-4673-917A-9DBCB39962EF}">
      <dgm:prSet/>
      <dgm:spPr/>
      <dgm:t>
        <a:bodyPr/>
        <a:lstStyle/>
        <a:p>
          <a:endParaRPr lang="en-US" sz="1100"/>
        </a:p>
      </dgm:t>
    </dgm:pt>
    <dgm:pt modelId="{7801BE83-B552-47EC-95E2-B99167007396}" type="sibTrans" cxnId="{D9ABB411-2C85-4673-917A-9DBCB39962EF}">
      <dgm:prSet/>
      <dgm:spPr/>
      <dgm:t>
        <a:bodyPr/>
        <a:lstStyle/>
        <a:p>
          <a:endParaRPr lang="en-US"/>
        </a:p>
      </dgm:t>
    </dgm:pt>
    <dgm:pt modelId="{75CB2DCA-0D8D-4A08-8E94-9D49619A31DD}">
      <dgm:prSet phldrT="[Text]"/>
      <dgm:spPr/>
      <dgm:t>
        <a:bodyPr/>
        <a:lstStyle/>
        <a:p>
          <a:r>
            <a:rPr lang="en-US" b="0" i="0" dirty="0"/>
            <a:t>In the context of a unique situation wherein AI generates works without direct human intervention</a:t>
          </a:r>
          <a:endParaRPr lang="en-US" dirty="0"/>
        </a:p>
      </dgm:t>
    </dgm:pt>
    <dgm:pt modelId="{C61864F4-F50E-47DE-98F2-F8DC6D12A0FC}" type="parTrans" cxnId="{A2DA9E6A-FED9-4302-B977-1B641D57BF0F}">
      <dgm:prSet/>
      <dgm:spPr/>
      <dgm:t>
        <a:bodyPr/>
        <a:lstStyle/>
        <a:p>
          <a:endParaRPr lang="en-US" sz="1100"/>
        </a:p>
      </dgm:t>
    </dgm:pt>
    <dgm:pt modelId="{CD883B51-A909-468F-9DBB-FE9D42A9E8AF}" type="sibTrans" cxnId="{A2DA9E6A-FED9-4302-B977-1B641D57BF0F}">
      <dgm:prSet/>
      <dgm:spPr/>
      <dgm:t>
        <a:bodyPr/>
        <a:lstStyle/>
        <a:p>
          <a:endParaRPr lang="en-US"/>
        </a:p>
      </dgm:t>
    </dgm:pt>
    <dgm:pt modelId="{FC49271A-7F71-4695-BAC1-4725C1A8FDAB}">
      <dgm:prSet phldrT="[Text]"/>
      <dgm:spPr/>
      <dgm:t>
        <a:bodyPr/>
        <a:lstStyle/>
        <a:p>
          <a:pPr>
            <a:defRPr b="1"/>
          </a:pPr>
          <a:r>
            <a:rPr lang="en-US" b="1" i="0"/>
            <a:t>Programmer</a:t>
          </a:r>
          <a:r>
            <a:rPr lang="en-US" b="0" i="0"/>
            <a:t> </a:t>
          </a:r>
          <a:endParaRPr lang="en-US"/>
        </a:p>
      </dgm:t>
    </dgm:pt>
    <dgm:pt modelId="{F3FA66F6-6CBE-42C0-BD5F-64EC19416FF0}" type="parTrans" cxnId="{0DD1EF44-E9EC-413D-BFCA-D44FFFC5ABA5}">
      <dgm:prSet/>
      <dgm:spPr/>
      <dgm:t>
        <a:bodyPr/>
        <a:lstStyle/>
        <a:p>
          <a:endParaRPr lang="en-US" sz="1100"/>
        </a:p>
      </dgm:t>
    </dgm:pt>
    <dgm:pt modelId="{01FB0C3E-EE60-4F95-8033-774D391416EE}" type="sibTrans" cxnId="{0DD1EF44-E9EC-413D-BFCA-D44FFFC5ABA5}">
      <dgm:prSet/>
      <dgm:spPr/>
      <dgm:t>
        <a:bodyPr/>
        <a:lstStyle/>
        <a:p>
          <a:endParaRPr lang="en-US"/>
        </a:p>
      </dgm:t>
    </dgm:pt>
    <dgm:pt modelId="{8811218C-3CB6-4C5F-B6F1-D2915AD22381}">
      <dgm:prSet phldrT="[Text]"/>
      <dgm:spPr/>
      <dgm:t>
        <a:bodyPr/>
        <a:lstStyle/>
        <a:p>
          <a:r>
            <a:rPr lang="en-US" b="0" i="0"/>
            <a:t>Those responsible for developing and establishing the AI application that ultimately generates the work.</a:t>
          </a:r>
          <a:endParaRPr lang="en-US"/>
        </a:p>
      </dgm:t>
    </dgm:pt>
    <dgm:pt modelId="{53393125-962F-4AFF-8179-B10317B96D0B}" type="parTrans" cxnId="{E09BFDCC-FBB0-4503-B7A2-B64C79D972DE}">
      <dgm:prSet/>
      <dgm:spPr/>
      <dgm:t>
        <a:bodyPr/>
        <a:lstStyle/>
        <a:p>
          <a:endParaRPr lang="en-US" sz="1100"/>
        </a:p>
      </dgm:t>
    </dgm:pt>
    <dgm:pt modelId="{C313EDEE-8BFA-4C5F-8EAD-70BF7266D9B3}" type="sibTrans" cxnId="{E09BFDCC-FBB0-4503-B7A2-B64C79D972DE}">
      <dgm:prSet/>
      <dgm:spPr/>
      <dgm:t>
        <a:bodyPr/>
        <a:lstStyle/>
        <a:p>
          <a:endParaRPr lang="en-US"/>
        </a:p>
      </dgm:t>
    </dgm:pt>
    <dgm:pt modelId="{20E2D135-4F78-4313-B4D4-F6474F5F91D2}" type="pres">
      <dgm:prSet presAssocID="{A8EAD8D9-7C14-409D-A193-9DA1787287DA}" presName="root" presStyleCnt="0">
        <dgm:presLayoutVars>
          <dgm:dir/>
          <dgm:resizeHandles val="exact"/>
        </dgm:presLayoutVars>
      </dgm:prSet>
      <dgm:spPr/>
    </dgm:pt>
    <dgm:pt modelId="{AB03877A-88BA-4770-A10C-3491AE6FB513}" type="pres">
      <dgm:prSet presAssocID="{F85512BE-DCB0-4AD5-9E34-5C5CC42C820B}" presName="compNode" presStyleCnt="0"/>
      <dgm:spPr/>
    </dgm:pt>
    <dgm:pt modelId="{D90B6E74-4F52-40D4-B128-1F66068F510B}" type="pres">
      <dgm:prSet presAssocID="{F85512BE-DCB0-4AD5-9E34-5C5CC42C82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C8573222-8F40-4D15-BBA2-48EFFE7B63F9}" type="pres">
      <dgm:prSet presAssocID="{F85512BE-DCB0-4AD5-9E34-5C5CC42C820B}" presName="iconSpace" presStyleCnt="0"/>
      <dgm:spPr/>
    </dgm:pt>
    <dgm:pt modelId="{D23CB9DF-D21B-41B6-82A7-38DE596E07F5}" type="pres">
      <dgm:prSet presAssocID="{F85512BE-DCB0-4AD5-9E34-5C5CC42C820B}" presName="parTx" presStyleLbl="revTx" presStyleIdx="0" presStyleCnt="6">
        <dgm:presLayoutVars>
          <dgm:chMax val="0"/>
          <dgm:chPref val="0"/>
        </dgm:presLayoutVars>
      </dgm:prSet>
      <dgm:spPr/>
    </dgm:pt>
    <dgm:pt modelId="{4293298F-BDCB-47C2-BD87-7B6205C6999C}" type="pres">
      <dgm:prSet presAssocID="{F85512BE-DCB0-4AD5-9E34-5C5CC42C820B}" presName="txSpace" presStyleCnt="0"/>
      <dgm:spPr/>
    </dgm:pt>
    <dgm:pt modelId="{6C14D8A8-D96A-4810-AD62-B1EC2F00D627}" type="pres">
      <dgm:prSet presAssocID="{F85512BE-DCB0-4AD5-9E34-5C5CC42C820B}" presName="desTx" presStyleLbl="revTx" presStyleIdx="1" presStyleCnt="6">
        <dgm:presLayoutVars/>
      </dgm:prSet>
      <dgm:spPr/>
    </dgm:pt>
    <dgm:pt modelId="{F3DC5776-F13F-4B00-9425-A90C3DD9EE96}" type="pres">
      <dgm:prSet presAssocID="{91424E78-2ADE-4BBF-BA0B-2CB835FAFD66}" presName="sibTrans" presStyleCnt="0"/>
      <dgm:spPr/>
    </dgm:pt>
    <dgm:pt modelId="{52ABD165-D2CD-4605-8561-FB832344D937}" type="pres">
      <dgm:prSet presAssocID="{C72DE4AD-D96A-4A40-A61F-B33414365BD1}" presName="compNode" presStyleCnt="0"/>
      <dgm:spPr/>
    </dgm:pt>
    <dgm:pt modelId="{AEE92BAB-3518-4C48-833A-80898D77C3D4}" type="pres">
      <dgm:prSet presAssocID="{C72DE4AD-D96A-4A40-A61F-B33414365B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F77C665-BC3C-4457-A344-67830A11D218}" type="pres">
      <dgm:prSet presAssocID="{C72DE4AD-D96A-4A40-A61F-B33414365BD1}" presName="iconSpace" presStyleCnt="0"/>
      <dgm:spPr/>
    </dgm:pt>
    <dgm:pt modelId="{745C6D5B-2EC8-401B-9F49-1E9FD89E840D}" type="pres">
      <dgm:prSet presAssocID="{C72DE4AD-D96A-4A40-A61F-B33414365BD1}" presName="parTx" presStyleLbl="revTx" presStyleIdx="2" presStyleCnt="6">
        <dgm:presLayoutVars>
          <dgm:chMax val="0"/>
          <dgm:chPref val="0"/>
        </dgm:presLayoutVars>
      </dgm:prSet>
      <dgm:spPr/>
    </dgm:pt>
    <dgm:pt modelId="{ADE48CF0-2021-47B7-9FFE-D668456C3E34}" type="pres">
      <dgm:prSet presAssocID="{C72DE4AD-D96A-4A40-A61F-B33414365BD1}" presName="txSpace" presStyleCnt="0"/>
      <dgm:spPr/>
    </dgm:pt>
    <dgm:pt modelId="{BF117E58-5B85-4AE8-ACB6-74E2CFE25180}" type="pres">
      <dgm:prSet presAssocID="{C72DE4AD-D96A-4A40-A61F-B33414365BD1}" presName="desTx" presStyleLbl="revTx" presStyleIdx="3" presStyleCnt="6">
        <dgm:presLayoutVars/>
      </dgm:prSet>
      <dgm:spPr/>
    </dgm:pt>
    <dgm:pt modelId="{F108672D-0518-44B6-9445-12DFAACBC647}" type="pres">
      <dgm:prSet presAssocID="{7801BE83-B552-47EC-95E2-B99167007396}" presName="sibTrans" presStyleCnt="0"/>
      <dgm:spPr/>
    </dgm:pt>
    <dgm:pt modelId="{A2DDD479-EE57-4560-AAD9-281EC8B74241}" type="pres">
      <dgm:prSet presAssocID="{FC49271A-7F71-4695-BAC1-4725C1A8FDAB}" presName="compNode" presStyleCnt="0"/>
      <dgm:spPr/>
    </dgm:pt>
    <dgm:pt modelId="{2C2694EF-726C-45C4-93B6-703957A552D7}" type="pres">
      <dgm:prSet presAssocID="{FC49271A-7F71-4695-BAC1-4725C1A8FD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99876A6F-0B93-4355-8EEC-732480E41E85}" type="pres">
      <dgm:prSet presAssocID="{FC49271A-7F71-4695-BAC1-4725C1A8FDAB}" presName="iconSpace" presStyleCnt="0"/>
      <dgm:spPr/>
    </dgm:pt>
    <dgm:pt modelId="{4E1B6025-ABB4-4EAE-B5F5-4DFDC005FDCD}" type="pres">
      <dgm:prSet presAssocID="{FC49271A-7F71-4695-BAC1-4725C1A8FDAB}" presName="parTx" presStyleLbl="revTx" presStyleIdx="4" presStyleCnt="6">
        <dgm:presLayoutVars>
          <dgm:chMax val="0"/>
          <dgm:chPref val="0"/>
        </dgm:presLayoutVars>
      </dgm:prSet>
      <dgm:spPr/>
    </dgm:pt>
    <dgm:pt modelId="{025276E0-06EB-4ADB-B312-91C3D00DDDD5}" type="pres">
      <dgm:prSet presAssocID="{FC49271A-7F71-4695-BAC1-4725C1A8FDAB}" presName="txSpace" presStyleCnt="0"/>
      <dgm:spPr/>
    </dgm:pt>
    <dgm:pt modelId="{EAC296A3-DEEF-410E-A832-1C1F66CA2479}" type="pres">
      <dgm:prSet presAssocID="{FC49271A-7F71-4695-BAC1-4725C1A8FDAB}" presName="desTx" presStyleLbl="revTx" presStyleIdx="5" presStyleCnt="6">
        <dgm:presLayoutVars/>
      </dgm:prSet>
      <dgm:spPr/>
    </dgm:pt>
  </dgm:ptLst>
  <dgm:cxnLst>
    <dgm:cxn modelId="{D9ABB411-2C85-4673-917A-9DBCB39962EF}" srcId="{A8EAD8D9-7C14-409D-A193-9DA1787287DA}" destId="{C72DE4AD-D96A-4A40-A61F-B33414365BD1}" srcOrd="1" destOrd="0" parTransId="{F0484F21-C79D-4ED0-9BCD-D5B969A75A53}" sibTransId="{7801BE83-B552-47EC-95E2-B99167007396}"/>
    <dgm:cxn modelId="{16864426-4EBF-4F3A-9846-46F3C9325005}" srcId="{A8EAD8D9-7C14-409D-A193-9DA1787287DA}" destId="{F85512BE-DCB0-4AD5-9E34-5C5CC42C820B}" srcOrd="0" destOrd="0" parTransId="{B3CC9601-2FFE-43DE-B8F9-6C25ABF8D36F}" sibTransId="{91424E78-2ADE-4BBF-BA0B-2CB835FAFD66}"/>
    <dgm:cxn modelId="{08857536-425F-B342-A5B8-ECE9A626977D}" type="presOf" srcId="{F85512BE-DCB0-4AD5-9E34-5C5CC42C820B}" destId="{D23CB9DF-D21B-41B6-82A7-38DE596E07F5}" srcOrd="0" destOrd="0" presId="urn:microsoft.com/office/officeart/2018/2/layout/IconLabelDescriptionList"/>
    <dgm:cxn modelId="{0DD1EF44-E9EC-413D-BFCA-D44FFFC5ABA5}" srcId="{A8EAD8D9-7C14-409D-A193-9DA1787287DA}" destId="{FC49271A-7F71-4695-BAC1-4725C1A8FDAB}" srcOrd="2" destOrd="0" parTransId="{F3FA66F6-6CBE-42C0-BD5F-64EC19416FF0}" sibTransId="{01FB0C3E-EE60-4F95-8033-774D391416EE}"/>
    <dgm:cxn modelId="{A2DA9E6A-FED9-4302-B977-1B641D57BF0F}" srcId="{C72DE4AD-D96A-4A40-A61F-B33414365BD1}" destId="{75CB2DCA-0D8D-4A08-8E94-9D49619A31DD}" srcOrd="0" destOrd="0" parTransId="{C61864F4-F50E-47DE-98F2-F8DC6D12A0FC}" sibTransId="{CD883B51-A909-468F-9DBB-FE9D42A9E8AF}"/>
    <dgm:cxn modelId="{E9625A70-FA89-9749-ACDA-56CAD3FA9915}" type="presOf" srcId="{FC49271A-7F71-4695-BAC1-4725C1A8FDAB}" destId="{4E1B6025-ABB4-4EAE-B5F5-4DFDC005FDCD}" srcOrd="0" destOrd="0" presId="urn:microsoft.com/office/officeart/2018/2/layout/IconLabelDescriptionList"/>
    <dgm:cxn modelId="{04805391-CF80-5C46-BE42-A5CDFD300F40}" type="presOf" srcId="{75CB2DCA-0D8D-4A08-8E94-9D49619A31DD}" destId="{BF117E58-5B85-4AE8-ACB6-74E2CFE25180}" srcOrd="0" destOrd="0" presId="urn:microsoft.com/office/officeart/2018/2/layout/IconLabelDescriptionList"/>
    <dgm:cxn modelId="{682D6E93-0D54-8B44-94E3-11E6D11EB029}" type="presOf" srcId="{A8EAD8D9-7C14-409D-A193-9DA1787287DA}" destId="{20E2D135-4F78-4313-B4D4-F6474F5F91D2}" srcOrd="0" destOrd="0" presId="urn:microsoft.com/office/officeart/2018/2/layout/IconLabelDescriptionList"/>
    <dgm:cxn modelId="{81CD4BAC-9CC4-254E-9AEE-4330EBB80BF4}" type="presOf" srcId="{FBA74C08-00FD-4B25-BFF8-3BA42B59077F}" destId="{6C14D8A8-D96A-4810-AD62-B1EC2F00D627}" srcOrd="0" destOrd="0" presId="urn:microsoft.com/office/officeart/2018/2/layout/IconLabelDescriptionList"/>
    <dgm:cxn modelId="{95BAB4B9-DFD3-A244-9429-FC6EC52E19CF}" type="presOf" srcId="{8811218C-3CB6-4C5F-B6F1-D2915AD22381}" destId="{EAC296A3-DEEF-410E-A832-1C1F66CA2479}" srcOrd="0" destOrd="0" presId="urn:microsoft.com/office/officeart/2018/2/layout/IconLabelDescriptionList"/>
    <dgm:cxn modelId="{E384FEC5-158D-E14E-B1CA-1919F7F41121}" type="presOf" srcId="{C72DE4AD-D96A-4A40-A61F-B33414365BD1}" destId="{745C6D5B-2EC8-401B-9F49-1E9FD89E840D}" srcOrd="0" destOrd="0" presId="urn:microsoft.com/office/officeart/2018/2/layout/IconLabelDescriptionList"/>
    <dgm:cxn modelId="{E09BFDCC-FBB0-4503-B7A2-B64C79D972DE}" srcId="{FC49271A-7F71-4695-BAC1-4725C1A8FDAB}" destId="{8811218C-3CB6-4C5F-B6F1-D2915AD22381}" srcOrd="0" destOrd="0" parTransId="{53393125-962F-4AFF-8179-B10317B96D0B}" sibTransId="{C313EDEE-8BFA-4C5F-8EAD-70BF7266D9B3}"/>
    <dgm:cxn modelId="{F3D4B1D1-6A3C-41EF-AF5F-A1E1CA06064A}" srcId="{F85512BE-DCB0-4AD5-9E34-5C5CC42C820B}" destId="{FBA74C08-00FD-4B25-BFF8-3BA42B59077F}" srcOrd="0" destOrd="0" parTransId="{D515EB8F-8CD2-4206-87B7-22666AA4ABDD}" sibTransId="{977485E7-5D42-42FA-976E-5227B5D20131}"/>
    <dgm:cxn modelId="{89590DDA-1B61-AC48-84F6-B1C7E69C297C}" type="presParOf" srcId="{20E2D135-4F78-4313-B4D4-F6474F5F91D2}" destId="{AB03877A-88BA-4770-A10C-3491AE6FB513}" srcOrd="0" destOrd="0" presId="urn:microsoft.com/office/officeart/2018/2/layout/IconLabelDescriptionList"/>
    <dgm:cxn modelId="{B968CE70-92F4-EA4A-9F26-9DA34655AECB}" type="presParOf" srcId="{AB03877A-88BA-4770-A10C-3491AE6FB513}" destId="{D90B6E74-4F52-40D4-B128-1F66068F510B}" srcOrd="0" destOrd="0" presId="urn:microsoft.com/office/officeart/2018/2/layout/IconLabelDescriptionList"/>
    <dgm:cxn modelId="{A2F36528-320B-0747-A991-8A1662879E90}" type="presParOf" srcId="{AB03877A-88BA-4770-A10C-3491AE6FB513}" destId="{C8573222-8F40-4D15-BBA2-48EFFE7B63F9}" srcOrd="1" destOrd="0" presId="urn:microsoft.com/office/officeart/2018/2/layout/IconLabelDescriptionList"/>
    <dgm:cxn modelId="{D95FC0D6-0D1D-5243-87FB-74191DC42FCA}" type="presParOf" srcId="{AB03877A-88BA-4770-A10C-3491AE6FB513}" destId="{D23CB9DF-D21B-41B6-82A7-38DE596E07F5}" srcOrd="2" destOrd="0" presId="urn:microsoft.com/office/officeart/2018/2/layout/IconLabelDescriptionList"/>
    <dgm:cxn modelId="{EB785112-A5FB-EC4B-B1C1-7A5DB9A4351F}" type="presParOf" srcId="{AB03877A-88BA-4770-A10C-3491AE6FB513}" destId="{4293298F-BDCB-47C2-BD87-7B6205C6999C}" srcOrd="3" destOrd="0" presId="urn:microsoft.com/office/officeart/2018/2/layout/IconLabelDescriptionList"/>
    <dgm:cxn modelId="{B0FCE539-8F25-6B46-9613-ED8C9E821849}" type="presParOf" srcId="{AB03877A-88BA-4770-A10C-3491AE6FB513}" destId="{6C14D8A8-D96A-4810-AD62-B1EC2F00D627}" srcOrd="4" destOrd="0" presId="urn:microsoft.com/office/officeart/2018/2/layout/IconLabelDescriptionList"/>
    <dgm:cxn modelId="{37A74F18-910D-BD43-B8D8-FCF848B4C67B}" type="presParOf" srcId="{20E2D135-4F78-4313-B4D4-F6474F5F91D2}" destId="{F3DC5776-F13F-4B00-9425-A90C3DD9EE96}" srcOrd="1" destOrd="0" presId="urn:microsoft.com/office/officeart/2018/2/layout/IconLabelDescriptionList"/>
    <dgm:cxn modelId="{F4261E0C-003E-5043-AEF2-37C342E41B50}" type="presParOf" srcId="{20E2D135-4F78-4313-B4D4-F6474F5F91D2}" destId="{52ABD165-D2CD-4605-8561-FB832344D937}" srcOrd="2" destOrd="0" presId="urn:microsoft.com/office/officeart/2018/2/layout/IconLabelDescriptionList"/>
    <dgm:cxn modelId="{DFB74B6C-B18B-6046-B8D5-E7F157B1EDB4}" type="presParOf" srcId="{52ABD165-D2CD-4605-8561-FB832344D937}" destId="{AEE92BAB-3518-4C48-833A-80898D77C3D4}" srcOrd="0" destOrd="0" presId="urn:microsoft.com/office/officeart/2018/2/layout/IconLabelDescriptionList"/>
    <dgm:cxn modelId="{2BB3E08E-B0E4-6D44-BC97-D091EA901F01}" type="presParOf" srcId="{52ABD165-D2CD-4605-8561-FB832344D937}" destId="{FF77C665-BC3C-4457-A344-67830A11D218}" srcOrd="1" destOrd="0" presId="urn:microsoft.com/office/officeart/2018/2/layout/IconLabelDescriptionList"/>
    <dgm:cxn modelId="{427A773C-DB9E-F046-AAEC-CFB85433255E}" type="presParOf" srcId="{52ABD165-D2CD-4605-8561-FB832344D937}" destId="{745C6D5B-2EC8-401B-9F49-1E9FD89E840D}" srcOrd="2" destOrd="0" presId="urn:microsoft.com/office/officeart/2018/2/layout/IconLabelDescriptionList"/>
    <dgm:cxn modelId="{4519C727-2E0E-3840-ACF5-6EC7EC419F85}" type="presParOf" srcId="{52ABD165-D2CD-4605-8561-FB832344D937}" destId="{ADE48CF0-2021-47B7-9FFE-D668456C3E34}" srcOrd="3" destOrd="0" presId="urn:microsoft.com/office/officeart/2018/2/layout/IconLabelDescriptionList"/>
    <dgm:cxn modelId="{61EA5340-D154-834B-ADF8-211EF9B3D1E2}" type="presParOf" srcId="{52ABD165-D2CD-4605-8561-FB832344D937}" destId="{BF117E58-5B85-4AE8-ACB6-74E2CFE25180}" srcOrd="4" destOrd="0" presId="urn:microsoft.com/office/officeart/2018/2/layout/IconLabelDescriptionList"/>
    <dgm:cxn modelId="{B189C178-2D63-0848-BF92-D5EA58D61DFB}" type="presParOf" srcId="{20E2D135-4F78-4313-B4D4-F6474F5F91D2}" destId="{F108672D-0518-44B6-9445-12DFAACBC647}" srcOrd="3" destOrd="0" presId="urn:microsoft.com/office/officeart/2018/2/layout/IconLabelDescriptionList"/>
    <dgm:cxn modelId="{766CA20B-3ABA-9A47-B0DB-3F219CA7FD39}" type="presParOf" srcId="{20E2D135-4F78-4313-B4D4-F6474F5F91D2}" destId="{A2DDD479-EE57-4560-AAD9-281EC8B74241}" srcOrd="4" destOrd="0" presId="urn:microsoft.com/office/officeart/2018/2/layout/IconLabelDescriptionList"/>
    <dgm:cxn modelId="{0EFF7D92-38E1-374D-AEC2-540DA94FD2A6}" type="presParOf" srcId="{A2DDD479-EE57-4560-AAD9-281EC8B74241}" destId="{2C2694EF-726C-45C4-93B6-703957A552D7}" srcOrd="0" destOrd="0" presId="urn:microsoft.com/office/officeart/2018/2/layout/IconLabelDescriptionList"/>
    <dgm:cxn modelId="{0B81F28C-0FAD-4B4A-BDE0-D17B93404296}" type="presParOf" srcId="{A2DDD479-EE57-4560-AAD9-281EC8B74241}" destId="{99876A6F-0B93-4355-8EEC-732480E41E85}" srcOrd="1" destOrd="0" presId="urn:microsoft.com/office/officeart/2018/2/layout/IconLabelDescriptionList"/>
    <dgm:cxn modelId="{2AB94F0E-0D12-474B-ADD1-4CC520D11321}" type="presParOf" srcId="{A2DDD479-EE57-4560-AAD9-281EC8B74241}" destId="{4E1B6025-ABB4-4EAE-B5F5-4DFDC005FDCD}" srcOrd="2" destOrd="0" presId="urn:microsoft.com/office/officeart/2018/2/layout/IconLabelDescriptionList"/>
    <dgm:cxn modelId="{9EB10C91-7E94-774F-864A-A77C3FD2FD7C}" type="presParOf" srcId="{A2DDD479-EE57-4560-AAD9-281EC8B74241}" destId="{025276E0-06EB-4ADB-B312-91C3D00DDDD5}" srcOrd="3" destOrd="0" presId="urn:microsoft.com/office/officeart/2018/2/layout/IconLabelDescriptionList"/>
    <dgm:cxn modelId="{D9BE4259-D689-6147-8E21-49B7A96D3FA5}" type="presParOf" srcId="{A2DDD479-EE57-4560-AAD9-281EC8B74241}" destId="{EAC296A3-DEEF-410E-A832-1C1F66CA2479}"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A5D07E-250E-41B1-8CB7-0B89F1DA7E0A}" type="doc">
      <dgm:prSet loTypeId="urn:microsoft.com/office/officeart/2009/3/layout/StepUpProcess" loCatId="process" qsTypeId="urn:microsoft.com/office/officeart/2005/8/quickstyle/simple1" qsCatId="simple" csTypeId="urn:microsoft.com/office/officeart/2005/8/colors/colorful1" csCatId="colorful" phldr="1"/>
      <dgm:spPr/>
    </dgm:pt>
    <dgm:pt modelId="{7923EBD0-C759-4A21-B2C4-2B26E92E9DA5}">
      <dgm:prSet phldrT="[Text]"/>
      <dgm:spPr/>
      <dgm:t>
        <a:bodyPr tIns="0" bIns="0" anchor="ctr"/>
        <a:lstStyle/>
        <a:p>
          <a:r>
            <a:rPr lang="en-US" b="1" i="0" dirty="0"/>
            <a:t>Collecting and analyzing data</a:t>
          </a:r>
          <a:endParaRPr lang="en-US" b="1" dirty="0"/>
        </a:p>
      </dgm:t>
    </dgm:pt>
    <dgm:pt modelId="{825434B3-F6B6-4196-9E3C-E81384642DA7}" type="parTrans" cxnId="{64889636-0BD4-4456-AE9A-6EBB1F61CFB6}">
      <dgm:prSet/>
      <dgm:spPr/>
      <dgm:t>
        <a:bodyPr/>
        <a:lstStyle/>
        <a:p>
          <a:endParaRPr lang="en-US" sz="1400"/>
        </a:p>
      </dgm:t>
    </dgm:pt>
    <dgm:pt modelId="{537C6C66-424D-4FB9-B72B-09EF7B6F6D54}" type="sibTrans" cxnId="{64889636-0BD4-4456-AE9A-6EBB1F61CFB6}">
      <dgm:prSet/>
      <dgm:spPr/>
      <dgm:t>
        <a:bodyPr/>
        <a:lstStyle/>
        <a:p>
          <a:endParaRPr lang="en-US"/>
        </a:p>
      </dgm:t>
    </dgm:pt>
    <dgm:pt modelId="{1440296B-6A8B-48F9-9C7B-810830C28FFF}">
      <dgm:prSet phldrT="[Text]"/>
      <dgm:spPr/>
      <dgm:t>
        <a:bodyPr tIns="0" bIns="0" anchor="ctr"/>
        <a:lstStyle/>
        <a:p>
          <a:r>
            <a:rPr lang="en-US" b="1" i="0" dirty="0"/>
            <a:t>Writing after the trigger conditions are met</a:t>
          </a:r>
          <a:endParaRPr lang="en-US" b="1" dirty="0"/>
        </a:p>
      </dgm:t>
    </dgm:pt>
    <dgm:pt modelId="{63855B62-7B21-451B-B75C-E99B71010F9A}" type="parTrans" cxnId="{FAD89CC8-F8F0-472D-9446-951A7F626A22}">
      <dgm:prSet/>
      <dgm:spPr/>
      <dgm:t>
        <a:bodyPr/>
        <a:lstStyle/>
        <a:p>
          <a:endParaRPr lang="en-US" sz="1400"/>
        </a:p>
      </dgm:t>
    </dgm:pt>
    <dgm:pt modelId="{F8DA90B6-036A-4FB6-8CE4-8DE3A5799238}" type="sibTrans" cxnId="{FAD89CC8-F8F0-472D-9446-951A7F626A22}">
      <dgm:prSet/>
      <dgm:spPr/>
      <dgm:t>
        <a:bodyPr/>
        <a:lstStyle/>
        <a:p>
          <a:endParaRPr lang="en-US"/>
        </a:p>
      </dgm:t>
    </dgm:pt>
    <dgm:pt modelId="{23644250-1520-4BB8-BC3B-FBAE2E869D97}">
      <dgm:prSet phldrT="[Text]"/>
      <dgm:spPr/>
      <dgm:t>
        <a:bodyPr tIns="0" bIns="0" anchor="ctr"/>
        <a:lstStyle/>
        <a:p>
          <a:r>
            <a:rPr lang="en-US" b="1" i="0"/>
            <a:t>Smart proofreading</a:t>
          </a:r>
          <a:endParaRPr lang="en-US" b="1"/>
        </a:p>
      </dgm:t>
    </dgm:pt>
    <dgm:pt modelId="{3674C05E-D20F-4EC9-9A5D-1B97440E36CC}" type="parTrans" cxnId="{66285309-ECFF-472C-BC23-2DF69E958BCE}">
      <dgm:prSet/>
      <dgm:spPr/>
      <dgm:t>
        <a:bodyPr/>
        <a:lstStyle/>
        <a:p>
          <a:endParaRPr lang="en-US" sz="1400"/>
        </a:p>
      </dgm:t>
    </dgm:pt>
    <dgm:pt modelId="{B44C2E65-440F-4BF8-A1C1-078C41D3225E}" type="sibTrans" cxnId="{66285309-ECFF-472C-BC23-2DF69E958BCE}">
      <dgm:prSet/>
      <dgm:spPr/>
      <dgm:t>
        <a:bodyPr/>
        <a:lstStyle/>
        <a:p>
          <a:endParaRPr lang="en-US"/>
        </a:p>
      </dgm:t>
    </dgm:pt>
    <dgm:pt modelId="{3A63E925-ABE0-47D3-8C59-D03A8A152FBB}">
      <dgm:prSet phldrT="[Text]"/>
      <dgm:spPr/>
      <dgm:t>
        <a:bodyPr tIns="0" bIns="0" anchor="ctr"/>
        <a:lstStyle/>
        <a:p>
          <a:r>
            <a:rPr lang="en-US" b="1" i="0" dirty="0"/>
            <a:t>Automatic distributing the articles to online platforms</a:t>
          </a:r>
          <a:endParaRPr lang="en-US" b="1" dirty="0"/>
        </a:p>
      </dgm:t>
    </dgm:pt>
    <dgm:pt modelId="{D43DEE14-107A-4BFF-B120-F10D9A79BCDB}" type="parTrans" cxnId="{9BB474DE-13C9-4CF2-A8C4-5EF51C76E2BB}">
      <dgm:prSet/>
      <dgm:spPr/>
      <dgm:t>
        <a:bodyPr/>
        <a:lstStyle/>
        <a:p>
          <a:endParaRPr lang="en-US" sz="1400"/>
        </a:p>
      </dgm:t>
    </dgm:pt>
    <dgm:pt modelId="{E43D281A-1BA9-4C83-AC4E-6DDA07A77732}" type="sibTrans" cxnId="{9BB474DE-13C9-4CF2-A8C4-5EF51C76E2BB}">
      <dgm:prSet/>
      <dgm:spPr/>
      <dgm:t>
        <a:bodyPr/>
        <a:lstStyle/>
        <a:p>
          <a:endParaRPr lang="en-US"/>
        </a:p>
      </dgm:t>
    </dgm:pt>
    <dgm:pt modelId="{6752444F-F183-D84E-A9F3-3F44C2EFEBA5}" type="pres">
      <dgm:prSet presAssocID="{1FA5D07E-250E-41B1-8CB7-0B89F1DA7E0A}" presName="rootnode" presStyleCnt="0">
        <dgm:presLayoutVars>
          <dgm:chMax/>
          <dgm:chPref/>
          <dgm:dir/>
          <dgm:animLvl val="lvl"/>
        </dgm:presLayoutVars>
      </dgm:prSet>
      <dgm:spPr/>
    </dgm:pt>
    <dgm:pt modelId="{6A76E953-4B7E-BB40-B7E3-567D399132C6}" type="pres">
      <dgm:prSet presAssocID="{7923EBD0-C759-4A21-B2C4-2B26E92E9DA5}" presName="composite" presStyleCnt="0"/>
      <dgm:spPr/>
    </dgm:pt>
    <dgm:pt modelId="{70CD3A83-CB66-2C41-A211-09494858D9B7}" type="pres">
      <dgm:prSet presAssocID="{7923EBD0-C759-4A21-B2C4-2B26E92E9DA5}" presName="LShape" presStyleLbl="alignNode1" presStyleIdx="0" presStyleCnt="7"/>
      <dgm:spPr/>
    </dgm:pt>
    <dgm:pt modelId="{EA01FBF8-BAE1-CE4D-AE67-C6156923D80D}" type="pres">
      <dgm:prSet presAssocID="{7923EBD0-C759-4A21-B2C4-2B26E92E9DA5}" presName="ParentText" presStyleLbl="revTx" presStyleIdx="0" presStyleCnt="4">
        <dgm:presLayoutVars>
          <dgm:chMax val="0"/>
          <dgm:chPref val="0"/>
          <dgm:bulletEnabled val="1"/>
        </dgm:presLayoutVars>
      </dgm:prSet>
      <dgm:spPr/>
    </dgm:pt>
    <dgm:pt modelId="{4AD31B13-3ECF-0245-AA30-4A3FC9587F20}" type="pres">
      <dgm:prSet presAssocID="{7923EBD0-C759-4A21-B2C4-2B26E92E9DA5}" presName="Triangle" presStyleLbl="alignNode1" presStyleIdx="1" presStyleCnt="7"/>
      <dgm:spPr/>
    </dgm:pt>
    <dgm:pt modelId="{D48DBF78-C3C4-2D44-9A9E-390D7454E2FE}" type="pres">
      <dgm:prSet presAssocID="{537C6C66-424D-4FB9-B72B-09EF7B6F6D54}" presName="sibTrans" presStyleCnt="0"/>
      <dgm:spPr/>
    </dgm:pt>
    <dgm:pt modelId="{27929839-717D-874E-8E49-216EFDCC843D}" type="pres">
      <dgm:prSet presAssocID="{537C6C66-424D-4FB9-B72B-09EF7B6F6D54}" presName="space" presStyleCnt="0"/>
      <dgm:spPr/>
    </dgm:pt>
    <dgm:pt modelId="{48C5146B-5E39-DF40-8002-DB38CE300F35}" type="pres">
      <dgm:prSet presAssocID="{1440296B-6A8B-48F9-9C7B-810830C28FFF}" presName="composite" presStyleCnt="0"/>
      <dgm:spPr/>
    </dgm:pt>
    <dgm:pt modelId="{3E1AFE8F-C910-4F48-8929-26060BB55971}" type="pres">
      <dgm:prSet presAssocID="{1440296B-6A8B-48F9-9C7B-810830C28FFF}" presName="LShape" presStyleLbl="alignNode1" presStyleIdx="2" presStyleCnt="7"/>
      <dgm:spPr/>
    </dgm:pt>
    <dgm:pt modelId="{C46FA181-8695-794D-85E0-7D2361DB71C2}" type="pres">
      <dgm:prSet presAssocID="{1440296B-6A8B-48F9-9C7B-810830C28FFF}" presName="ParentText" presStyleLbl="revTx" presStyleIdx="1" presStyleCnt="4">
        <dgm:presLayoutVars>
          <dgm:chMax val="0"/>
          <dgm:chPref val="0"/>
          <dgm:bulletEnabled val="1"/>
        </dgm:presLayoutVars>
      </dgm:prSet>
      <dgm:spPr/>
    </dgm:pt>
    <dgm:pt modelId="{7600AD7E-F685-094E-ADCF-AB5ABEA84546}" type="pres">
      <dgm:prSet presAssocID="{1440296B-6A8B-48F9-9C7B-810830C28FFF}" presName="Triangle" presStyleLbl="alignNode1" presStyleIdx="3" presStyleCnt="7"/>
      <dgm:spPr/>
    </dgm:pt>
    <dgm:pt modelId="{EED1E1E4-12DC-CC49-BA75-7BF2DE14FC8C}" type="pres">
      <dgm:prSet presAssocID="{F8DA90B6-036A-4FB6-8CE4-8DE3A5799238}" presName="sibTrans" presStyleCnt="0"/>
      <dgm:spPr/>
    </dgm:pt>
    <dgm:pt modelId="{C3851BB7-9BCE-144D-8C57-6210D5E81A40}" type="pres">
      <dgm:prSet presAssocID="{F8DA90B6-036A-4FB6-8CE4-8DE3A5799238}" presName="space" presStyleCnt="0"/>
      <dgm:spPr/>
    </dgm:pt>
    <dgm:pt modelId="{FA1247D9-C8F6-B44E-AF3A-3940034BDEB7}" type="pres">
      <dgm:prSet presAssocID="{23644250-1520-4BB8-BC3B-FBAE2E869D97}" presName="composite" presStyleCnt="0"/>
      <dgm:spPr/>
    </dgm:pt>
    <dgm:pt modelId="{1ABFB7C3-9FC8-EB47-ADDA-09B4451E8BFE}" type="pres">
      <dgm:prSet presAssocID="{23644250-1520-4BB8-BC3B-FBAE2E869D97}" presName="LShape" presStyleLbl="alignNode1" presStyleIdx="4" presStyleCnt="7"/>
      <dgm:spPr/>
    </dgm:pt>
    <dgm:pt modelId="{B0DAB234-ABCF-2247-9631-E5EC0564C937}" type="pres">
      <dgm:prSet presAssocID="{23644250-1520-4BB8-BC3B-FBAE2E869D97}" presName="ParentText" presStyleLbl="revTx" presStyleIdx="2" presStyleCnt="4">
        <dgm:presLayoutVars>
          <dgm:chMax val="0"/>
          <dgm:chPref val="0"/>
          <dgm:bulletEnabled val="1"/>
        </dgm:presLayoutVars>
      </dgm:prSet>
      <dgm:spPr/>
    </dgm:pt>
    <dgm:pt modelId="{65F5EB05-DB60-FF4D-83E7-F9CACA7C7366}" type="pres">
      <dgm:prSet presAssocID="{23644250-1520-4BB8-BC3B-FBAE2E869D97}" presName="Triangle" presStyleLbl="alignNode1" presStyleIdx="5" presStyleCnt="7"/>
      <dgm:spPr/>
    </dgm:pt>
    <dgm:pt modelId="{A38450EC-A50E-AD45-9486-7268DD713D6C}" type="pres">
      <dgm:prSet presAssocID="{B44C2E65-440F-4BF8-A1C1-078C41D3225E}" presName="sibTrans" presStyleCnt="0"/>
      <dgm:spPr/>
    </dgm:pt>
    <dgm:pt modelId="{CE4DAE4B-4BD9-7244-A7E6-A2C9FA722DD8}" type="pres">
      <dgm:prSet presAssocID="{B44C2E65-440F-4BF8-A1C1-078C41D3225E}" presName="space" presStyleCnt="0"/>
      <dgm:spPr/>
    </dgm:pt>
    <dgm:pt modelId="{E1DAAC8C-6BDA-CF4E-8E6E-52EB9788C05B}" type="pres">
      <dgm:prSet presAssocID="{3A63E925-ABE0-47D3-8C59-D03A8A152FBB}" presName="composite" presStyleCnt="0"/>
      <dgm:spPr/>
    </dgm:pt>
    <dgm:pt modelId="{25D28358-0F33-EE4E-8D1F-2B80CD9F45F7}" type="pres">
      <dgm:prSet presAssocID="{3A63E925-ABE0-47D3-8C59-D03A8A152FBB}" presName="LShape" presStyleLbl="alignNode1" presStyleIdx="6" presStyleCnt="7"/>
      <dgm:spPr/>
    </dgm:pt>
    <dgm:pt modelId="{C682EE1D-4485-5549-B8F0-B2B225D4A590}" type="pres">
      <dgm:prSet presAssocID="{3A63E925-ABE0-47D3-8C59-D03A8A152FBB}" presName="ParentText" presStyleLbl="revTx" presStyleIdx="3" presStyleCnt="4">
        <dgm:presLayoutVars>
          <dgm:chMax val="0"/>
          <dgm:chPref val="0"/>
          <dgm:bulletEnabled val="1"/>
        </dgm:presLayoutVars>
      </dgm:prSet>
      <dgm:spPr/>
    </dgm:pt>
  </dgm:ptLst>
  <dgm:cxnLst>
    <dgm:cxn modelId="{66285309-ECFF-472C-BC23-2DF69E958BCE}" srcId="{1FA5D07E-250E-41B1-8CB7-0B89F1DA7E0A}" destId="{23644250-1520-4BB8-BC3B-FBAE2E869D97}" srcOrd="2" destOrd="0" parTransId="{3674C05E-D20F-4EC9-9A5D-1B97440E36CC}" sibTransId="{B44C2E65-440F-4BF8-A1C1-078C41D3225E}"/>
    <dgm:cxn modelId="{02616A15-1476-4E4A-906F-1FAC19C1B93E}" type="presOf" srcId="{7923EBD0-C759-4A21-B2C4-2B26E92E9DA5}" destId="{EA01FBF8-BAE1-CE4D-AE67-C6156923D80D}" srcOrd="0" destOrd="0" presId="urn:microsoft.com/office/officeart/2009/3/layout/StepUpProcess"/>
    <dgm:cxn modelId="{AAEFD617-F75F-8C4C-A55A-CF749928FEA8}" type="presOf" srcId="{23644250-1520-4BB8-BC3B-FBAE2E869D97}" destId="{B0DAB234-ABCF-2247-9631-E5EC0564C937}" srcOrd="0" destOrd="0" presId="urn:microsoft.com/office/officeart/2009/3/layout/StepUpProcess"/>
    <dgm:cxn modelId="{64889636-0BD4-4456-AE9A-6EBB1F61CFB6}" srcId="{1FA5D07E-250E-41B1-8CB7-0B89F1DA7E0A}" destId="{7923EBD0-C759-4A21-B2C4-2B26E92E9DA5}" srcOrd="0" destOrd="0" parTransId="{825434B3-F6B6-4196-9E3C-E81384642DA7}" sibTransId="{537C6C66-424D-4FB9-B72B-09EF7B6F6D54}"/>
    <dgm:cxn modelId="{1599796B-5ECA-8B4B-9F06-346A7ADA8003}" type="presOf" srcId="{1FA5D07E-250E-41B1-8CB7-0B89F1DA7E0A}" destId="{6752444F-F183-D84E-A9F3-3F44C2EFEBA5}" srcOrd="0" destOrd="0" presId="urn:microsoft.com/office/officeart/2009/3/layout/StepUpProcess"/>
    <dgm:cxn modelId="{6BB867A8-F5A0-7744-B082-AFE9283B8308}" type="presOf" srcId="{1440296B-6A8B-48F9-9C7B-810830C28FFF}" destId="{C46FA181-8695-794D-85E0-7D2361DB71C2}" srcOrd="0" destOrd="0" presId="urn:microsoft.com/office/officeart/2009/3/layout/StepUpProcess"/>
    <dgm:cxn modelId="{FAD89CC8-F8F0-472D-9446-951A7F626A22}" srcId="{1FA5D07E-250E-41B1-8CB7-0B89F1DA7E0A}" destId="{1440296B-6A8B-48F9-9C7B-810830C28FFF}" srcOrd="1" destOrd="0" parTransId="{63855B62-7B21-451B-B75C-E99B71010F9A}" sibTransId="{F8DA90B6-036A-4FB6-8CE4-8DE3A5799238}"/>
    <dgm:cxn modelId="{587BD6CB-8A0C-F043-BA3C-88CB8546B658}" type="presOf" srcId="{3A63E925-ABE0-47D3-8C59-D03A8A152FBB}" destId="{C682EE1D-4485-5549-B8F0-B2B225D4A590}" srcOrd="0" destOrd="0" presId="urn:microsoft.com/office/officeart/2009/3/layout/StepUpProcess"/>
    <dgm:cxn modelId="{9BB474DE-13C9-4CF2-A8C4-5EF51C76E2BB}" srcId="{1FA5D07E-250E-41B1-8CB7-0B89F1DA7E0A}" destId="{3A63E925-ABE0-47D3-8C59-D03A8A152FBB}" srcOrd="3" destOrd="0" parTransId="{D43DEE14-107A-4BFF-B120-F10D9A79BCDB}" sibTransId="{E43D281A-1BA9-4C83-AC4E-6DDA07A77732}"/>
    <dgm:cxn modelId="{0A962109-5412-8B4B-9062-2FE5B88B307F}" type="presParOf" srcId="{6752444F-F183-D84E-A9F3-3F44C2EFEBA5}" destId="{6A76E953-4B7E-BB40-B7E3-567D399132C6}" srcOrd="0" destOrd="0" presId="urn:microsoft.com/office/officeart/2009/3/layout/StepUpProcess"/>
    <dgm:cxn modelId="{2CCCDD4E-47A3-2E40-9587-4AABB0673B7F}" type="presParOf" srcId="{6A76E953-4B7E-BB40-B7E3-567D399132C6}" destId="{70CD3A83-CB66-2C41-A211-09494858D9B7}" srcOrd="0" destOrd="0" presId="urn:microsoft.com/office/officeart/2009/3/layout/StepUpProcess"/>
    <dgm:cxn modelId="{5E0627D1-6480-E64C-A948-CF86F489FAAD}" type="presParOf" srcId="{6A76E953-4B7E-BB40-B7E3-567D399132C6}" destId="{EA01FBF8-BAE1-CE4D-AE67-C6156923D80D}" srcOrd="1" destOrd="0" presId="urn:microsoft.com/office/officeart/2009/3/layout/StepUpProcess"/>
    <dgm:cxn modelId="{E10B1217-0204-B444-886E-3684A4D2C620}" type="presParOf" srcId="{6A76E953-4B7E-BB40-B7E3-567D399132C6}" destId="{4AD31B13-3ECF-0245-AA30-4A3FC9587F20}" srcOrd="2" destOrd="0" presId="urn:microsoft.com/office/officeart/2009/3/layout/StepUpProcess"/>
    <dgm:cxn modelId="{51E29F3D-3804-8E47-B7C0-0A8A84CB20B2}" type="presParOf" srcId="{6752444F-F183-D84E-A9F3-3F44C2EFEBA5}" destId="{D48DBF78-C3C4-2D44-9A9E-390D7454E2FE}" srcOrd="1" destOrd="0" presId="urn:microsoft.com/office/officeart/2009/3/layout/StepUpProcess"/>
    <dgm:cxn modelId="{942C90CC-678F-F149-B8E9-77026CECF59A}" type="presParOf" srcId="{D48DBF78-C3C4-2D44-9A9E-390D7454E2FE}" destId="{27929839-717D-874E-8E49-216EFDCC843D}" srcOrd="0" destOrd="0" presId="urn:microsoft.com/office/officeart/2009/3/layout/StepUpProcess"/>
    <dgm:cxn modelId="{DA680AF7-40E7-B949-97EE-92DB548AE335}" type="presParOf" srcId="{6752444F-F183-D84E-A9F3-3F44C2EFEBA5}" destId="{48C5146B-5E39-DF40-8002-DB38CE300F35}" srcOrd="2" destOrd="0" presId="urn:microsoft.com/office/officeart/2009/3/layout/StepUpProcess"/>
    <dgm:cxn modelId="{259CB216-D4FD-DA43-8F26-6933D4427BE0}" type="presParOf" srcId="{48C5146B-5E39-DF40-8002-DB38CE300F35}" destId="{3E1AFE8F-C910-4F48-8929-26060BB55971}" srcOrd="0" destOrd="0" presId="urn:microsoft.com/office/officeart/2009/3/layout/StepUpProcess"/>
    <dgm:cxn modelId="{362495A7-3978-474C-8F0E-BA2002AD82FF}" type="presParOf" srcId="{48C5146B-5E39-DF40-8002-DB38CE300F35}" destId="{C46FA181-8695-794D-85E0-7D2361DB71C2}" srcOrd="1" destOrd="0" presId="urn:microsoft.com/office/officeart/2009/3/layout/StepUpProcess"/>
    <dgm:cxn modelId="{04FD31C3-26DE-C845-983D-DE27F9634CC4}" type="presParOf" srcId="{48C5146B-5E39-DF40-8002-DB38CE300F35}" destId="{7600AD7E-F685-094E-ADCF-AB5ABEA84546}" srcOrd="2" destOrd="0" presId="urn:microsoft.com/office/officeart/2009/3/layout/StepUpProcess"/>
    <dgm:cxn modelId="{24B34391-B2BD-F84C-92EA-F63DEEFC54DB}" type="presParOf" srcId="{6752444F-F183-D84E-A9F3-3F44C2EFEBA5}" destId="{EED1E1E4-12DC-CC49-BA75-7BF2DE14FC8C}" srcOrd="3" destOrd="0" presId="urn:microsoft.com/office/officeart/2009/3/layout/StepUpProcess"/>
    <dgm:cxn modelId="{CADA4597-BB81-DB40-8C44-FC5B60580EC9}" type="presParOf" srcId="{EED1E1E4-12DC-CC49-BA75-7BF2DE14FC8C}" destId="{C3851BB7-9BCE-144D-8C57-6210D5E81A40}" srcOrd="0" destOrd="0" presId="urn:microsoft.com/office/officeart/2009/3/layout/StepUpProcess"/>
    <dgm:cxn modelId="{4E52B36C-0669-BB4F-B85C-6CB6625E6133}" type="presParOf" srcId="{6752444F-F183-D84E-A9F3-3F44C2EFEBA5}" destId="{FA1247D9-C8F6-B44E-AF3A-3940034BDEB7}" srcOrd="4" destOrd="0" presId="urn:microsoft.com/office/officeart/2009/3/layout/StepUpProcess"/>
    <dgm:cxn modelId="{648B9E33-9ADF-2941-AF54-179780A23D79}" type="presParOf" srcId="{FA1247D9-C8F6-B44E-AF3A-3940034BDEB7}" destId="{1ABFB7C3-9FC8-EB47-ADDA-09B4451E8BFE}" srcOrd="0" destOrd="0" presId="urn:microsoft.com/office/officeart/2009/3/layout/StepUpProcess"/>
    <dgm:cxn modelId="{8C0D9140-C05A-4342-8C04-C62817DE2255}" type="presParOf" srcId="{FA1247D9-C8F6-B44E-AF3A-3940034BDEB7}" destId="{B0DAB234-ABCF-2247-9631-E5EC0564C937}" srcOrd="1" destOrd="0" presId="urn:microsoft.com/office/officeart/2009/3/layout/StepUpProcess"/>
    <dgm:cxn modelId="{B815EB37-8019-C34B-97A8-7E5E387540D3}" type="presParOf" srcId="{FA1247D9-C8F6-B44E-AF3A-3940034BDEB7}" destId="{65F5EB05-DB60-FF4D-83E7-F9CACA7C7366}" srcOrd="2" destOrd="0" presId="urn:microsoft.com/office/officeart/2009/3/layout/StepUpProcess"/>
    <dgm:cxn modelId="{161E4F5E-EF98-E845-983D-B8B40D88A577}" type="presParOf" srcId="{6752444F-F183-D84E-A9F3-3F44C2EFEBA5}" destId="{A38450EC-A50E-AD45-9486-7268DD713D6C}" srcOrd="5" destOrd="0" presId="urn:microsoft.com/office/officeart/2009/3/layout/StepUpProcess"/>
    <dgm:cxn modelId="{B9C24690-0AC6-4746-93BA-FAC5E4DDCFE1}" type="presParOf" srcId="{A38450EC-A50E-AD45-9486-7268DD713D6C}" destId="{CE4DAE4B-4BD9-7244-A7E6-A2C9FA722DD8}" srcOrd="0" destOrd="0" presId="urn:microsoft.com/office/officeart/2009/3/layout/StepUpProcess"/>
    <dgm:cxn modelId="{36E00B4D-0308-F94E-BF8B-3132EECC6624}" type="presParOf" srcId="{6752444F-F183-D84E-A9F3-3F44C2EFEBA5}" destId="{E1DAAC8C-6BDA-CF4E-8E6E-52EB9788C05B}" srcOrd="6" destOrd="0" presId="urn:microsoft.com/office/officeart/2009/3/layout/StepUpProcess"/>
    <dgm:cxn modelId="{5D67DC6A-2806-E747-99BA-A1C5FB592CD2}" type="presParOf" srcId="{E1DAAC8C-6BDA-CF4E-8E6E-52EB9788C05B}" destId="{25D28358-0F33-EE4E-8D1F-2B80CD9F45F7}" srcOrd="0" destOrd="0" presId="urn:microsoft.com/office/officeart/2009/3/layout/StepUpProcess"/>
    <dgm:cxn modelId="{D235AEE0-E8E7-C34F-BAF4-C0398BB1EE2E}" type="presParOf" srcId="{E1DAAC8C-6BDA-CF4E-8E6E-52EB9788C05B}" destId="{C682EE1D-4485-5549-B8F0-B2B225D4A59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2F7CCB-B099-D64C-862A-6984A6F5233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063E1B0-0A5A-6F4F-A3B0-890AAC09DAF7}">
      <dgm:prSet phldrT="[Text]" custT="1"/>
      <dgm:spPr/>
      <dgm:t>
        <a:bodyPr/>
        <a:lstStyle/>
        <a:p>
          <a:pPr>
            <a:lnSpc>
              <a:spcPct val="100000"/>
            </a:lnSpc>
            <a:defRPr b="1"/>
          </a:pPr>
          <a:r>
            <a:rPr lang="en-US" sz="4000"/>
            <a:t>Copyright of AI-produced works</a:t>
          </a:r>
        </a:p>
      </dgm:t>
    </dgm:pt>
    <dgm:pt modelId="{82CF3655-6031-544B-9B98-76F7A89F27E1}" type="parTrans" cxnId="{33A0BAB0-D679-924F-89B8-791B8007B728}">
      <dgm:prSet/>
      <dgm:spPr/>
      <dgm:t>
        <a:bodyPr/>
        <a:lstStyle/>
        <a:p>
          <a:endParaRPr lang="en-US"/>
        </a:p>
      </dgm:t>
    </dgm:pt>
    <dgm:pt modelId="{39EBBB0D-A46C-A445-817D-80FE4FA80DBC}" type="sibTrans" cxnId="{33A0BAB0-D679-924F-89B8-791B8007B728}">
      <dgm:prSet/>
      <dgm:spPr/>
      <dgm:t>
        <a:bodyPr/>
        <a:lstStyle/>
        <a:p>
          <a:endParaRPr lang="en-US"/>
        </a:p>
      </dgm:t>
    </dgm:pt>
    <dgm:pt modelId="{93A19A33-D51C-3B48-872B-00BCA355A2F0}">
      <dgm:prSet phldrT="[Text]" custT="1"/>
      <dgm:spPr/>
      <dgm:t>
        <a:bodyPr/>
        <a:lstStyle/>
        <a:p>
          <a:pPr>
            <a:lnSpc>
              <a:spcPct val="100000"/>
            </a:lnSpc>
          </a:pPr>
          <a:r>
            <a:rPr lang="en-US" sz="2800"/>
            <a:t>Authorship, Originality, Ownership</a:t>
          </a:r>
        </a:p>
      </dgm:t>
    </dgm:pt>
    <dgm:pt modelId="{40FEE86C-5C37-AF4E-BD8A-C93B2B738FF6}" type="parTrans" cxnId="{5860E7DD-4200-C541-8E58-09AD36AD20E7}">
      <dgm:prSet/>
      <dgm:spPr/>
      <dgm:t>
        <a:bodyPr/>
        <a:lstStyle/>
        <a:p>
          <a:endParaRPr lang="en-US"/>
        </a:p>
      </dgm:t>
    </dgm:pt>
    <dgm:pt modelId="{459CAEC2-9883-6C43-BEAB-8FD15129F193}" type="sibTrans" cxnId="{5860E7DD-4200-C541-8E58-09AD36AD20E7}">
      <dgm:prSet/>
      <dgm:spPr/>
      <dgm:t>
        <a:bodyPr/>
        <a:lstStyle/>
        <a:p>
          <a:endParaRPr lang="en-US"/>
        </a:p>
      </dgm:t>
    </dgm:pt>
    <dgm:pt modelId="{6ECCA9B6-6748-0343-B459-673BA31A5F61}">
      <dgm:prSet phldrT="[Text]" custT="1"/>
      <dgm:spPr/>
      <dgm:t>
        <a:bodyPr/>
        <a:lstStyle/>
        <a:p>
          <a:pPr>
            <a:lnSpc>
              <a:spcPct val="100000"/>
            </a:lnSpc>
            <a:defRPr b="1"/>
          </a:pPr>
          <a:r>
            <a:rPr lang="en-US" sz="4000"/>
            <a:t>Copyright of training data </a:t>
          </a:r>
        </a:p>
      </dgm:t>
    </dgm:pt>
    <dgm:pt modelId="{B0045435-FED0-054F-93E4-7C45A39283D4}" type="parTrans" cxnId="{04282479-AD0C-D644-9160-099910E58362}">
      <dgm:prSet/>
      <dgm:spPr/>
      <dgm:t>
        <a:bodyPr/>
        <a:lstStyle/>
        <a:p>
          <a:endParaRPr lang="en-US"/>
        </a:p>
      </dgm:t>
    </dgm:pt>
    <dgm:pt modelId="{3B6D3BA5-2BFE-F947-B75B-93DB229E2D17}" type="sibTrans" cxnId="{04282479-AD0C-D644-9160-099910E58362}">
      <dgm:prSet/>
      <dgm:spPr/>
      <dgm:t>
        <a:bodyPr/>
        <a:lstStyle/>
        <a:p>
          <a:endParaRPr lang="en-US"/>
        </a:p>
      </dgm:t>
    </dgm:pt>
    <dgm:pt modelId="{9FF2D96A-092F-4E4C-B10A-A2659F10B62B}">
      <dgm:prSet phldrT="[Text]" custT="1"/>
      <dgm:spPr/>
      <dgm:t>
        <a:bodyPr/>
        <a:lstStyle/>
        <a:p>
          <a:pPr>
            <a:lnSpc>
              <a:spcPct val="100000"/>
            </a:lnSpc>
          </a:pPr>
          <a:r>
            <a:rPr lang="en-US" sz="2800" dirty="0"/>
            <a:t>Debate on Transparency</a:t>
          </a:r>
          <a:r>
            <a:rPr lang="zh-CN" altLang="en-US" sz="2800" dirty="0"/>
            <a:t> </a:t>
          </a:r>
          <a:r>
            <a:rPr lang="en-US" altLang="zh-CN" sz="2800" dirty="0"/>
            <a:t>Requirement</a:t>
          </a:r>
          <a:endParaRPr lang="en-US" sz="2800" dirty="0"/>
        </a:p>
      </dgm:t>
    </dgm:pt>
    <dgm:pt modelId="{CCFCD283-C5F4-DD4A-A66F-2AC8FED51945}" type="parTrans" cxnId="{A19C5CAD-8084-D649-B11C-59A56A23DA7C}">
      <dgm:prSet/>
      <dgm:spPr/>
      <dgm:t>
        <a:bodyPr/>
        <a:lstStyle/>
        <a:p>
          <a:endParaRPr lang="en-US"/>
        </a:p>
      </dgm:t>
    </dgm:pt>
    <dgm:pt modelId="{870149FA-AD61-2A47-B6AE-4B6C624C1980}" type="sibTrans" cxnId="{A19C5CAD-8084-D649-B11C-59A56A23DA7C}">
      <dgm:prSet/>
      <dgm:spPr/>
      <dgm:t>
        <a:bodyPr/>
        <a:lstStyle/>
        <a:p>
          <a:endParaRPr lang="en-US"/>
        </a:p>
      </dgm:t>
    </dgm:pt>
    <dgm:pt modelId="{C522E8E3-DA38-410B-A016-4E0A6043E81D}" type="pres">
      <dgm:prSet presAssocID="{9C2F7CCB-B099-D64C-862A-6984A6F52337}" presName="root" presStyleCnt="0">
        <dgm:presLayoutVars>
          <dgm:dir/>
          <dgm:resizeHandles val="exact"/>
        </dgm:presLayoutVars>
      </dgm:prSet>
      <dgm:spPr/>
    </dgm:pt>
    <dgm:pt modelId="{2C757F02-47FF-4F61-B4DC-C65E9600C60E}" type="pres">
      <dgm:prSet presAssocID="{F063E1B0-0A5A-6F4F-A3B0-890AAC09DAF7}" presName="compNode" presStyleCnt="0"/>
      <dgm:spPr/>
    </dgm:pt>
    <dgm:pt modelId="{945B1A7E-FB6B-4153-AB1C-17CE070102B1}" type="pres">
      <dgm:prSet presAssocID="{F063E1B0-0A5A-6F4F-A3B0-890AAC09DAF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oker Hat"/>
        </a:ext>
      </dgm:extLst>
    </dgm:pt>
    <dgm:pt modelId="{EF062815-77CA-4BA1-A2A4-8AFA78683F2F}" type="pres">
      <dgm:prSet presAssocID="{F063E1B0-0A5A-6F4F-A3B0-890AAC09DAF7}" presName="iconSpace" presStyleCnt="0"/>
      <dgm:spPr/>
    </dgm:pt>
    <dgm:pt modelId="{D8A3F960-2647-40CF-80EA-6602A5273C63}" type="pres">
      <dgm:prSet presAssocID="{F063E1B0-0A5A-6F4F-A3B0-890AAC09DAF7}" presName="parTx" presStyleLbl="revTx" presStyleIdx="0" presStyleCnt="4">
        <dgm:presLayoutVars>
          <dgm:chMax val="0"/>
          <dgm:chPref val="0"/>
        </dgm:presLayoutVars>
      </dgm:prSet>
      <dgm:spPr/>
    </dgm:pt>
    <dgm:pt modelId="{3A9D5713-2AB2-48E7-BF17-100D5F006E0A}" type="pres">
      <dgm:prSet presAssocID="{F063E1B0-0A5A-6F4F-A3B0-890AAC09DAF7}" presName="txSpace" presStyleCnt="0"/>
      <dgm:spPr/>
    </dgm:pt>
    <dgm:pt modelId="{3260BF64-5BBE-405E-B140-19D15533F5C3}" type="pres">
      <dgm:prSet presAssocID="{F063E1B0-0A5A-6F4F-A3B0-890AAC09DAF7}" presName="desTx" presStyleLbl="revTx" presStyleIdx="1" presStyleCnt="4">
        <dgm:presLayoutVars/>
      </dgm:prSet>
      <dgm:spPr/>
    </dgm:pt>
    <dgm:pt modelId="{7505FC0C-1684-4CF5-8FF2-ED7EAE9D3BB5}" type="pres">
      <dgm:prSet presAssocID="{39EBBB0D-A46C-A445-817D-80FE4FA80DBC}" presName="sibTrans" presStyleCnt="0"/>
      <dgm:spPr/>
    </dgm:pt>
    <dgm:pt modelId="{DD4EDDDD-29C7-449D-A85F-64321973E6E8}" type="pres">
      <dgm:prSet presAssocID="{6ECCA9B6-6748-0343-B459-673BA31A5F61}" presName="compNode" presStyleCnt="0"/>
      <dgm:spPr/>
    </dgm:pt>
    <dgm:pt modelId="{AB96FEFA-AD60-4012-ACB8-17B79A489677}" type="pres">
      <dgm:prSet presAssocID="{6ECCA9B6-6748-0343-B459-673BA31A5F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40B24433-3583-4D87-8593-8D3762EAA0A6}" type="pres">
      <dgm:prSet presAssocID="{6ECCA9B6-6748-0343-B459-673BA31A5F61}" presName="iconSpace" presStyleCnt="0"/>
      <dgm:spPr/>
    </dgm:pt>
    <dgm:pt modelId="{BABBB27D-3F5E-4B26-807C-BA3E67318619}" type="pres">
      <dgm:prSet presAssocID="{6ECCA9B6-6748-0343-B459-673BA31A5F61}" presName="parTx" presStyleLbl="revTx" presStyleIdx="2" presStyleCnt="4">
        <dgm:presLayoutVars>
          <dgm:chMax val="0"/>
          <dgm:chPref val="0"/>
        </dgm:presLayoutVars>
      </dgm:prSet>
      <dgm:spPr/>
    </dgm:pt>
    <dgm:pt modelId="{17BAA594-BD95-481E-9317-F9BFA3EB7516}" type="pres">
      <dgm:prSet presAssocID="{6ECCA9B6-6748-0343-B459-673BA31A5F61}" presName="txSpace" presStyleCnt="0"/>
      <dgm:spPr/>
    </dgm:pt>
    <dgm:pt modelId="{48BC3E45-2176-41CF-BB48-12306AB2F670}" type="pres">
      <dgm:prSet presAssocID="{6ECCA9B6-6748-0343-B459-673BA31A5F61}" presName="desTx" presStyleLbl="revTx" presStyleIdx="3" presStyleCnt="4">
        <dgm:presLayoutVars/>
      </dgm:prSet>
      <dgm:spPr/>
    </dgm:pt>
  </dgm:ptLst>
  <dgm:cxnLst>
    <dgm:cxn modelId="{E199BD44-84A6-B249-8E32-F190C1249C3D}" type="presOf" srcId="{6ECCA9B6-6748-0343-B459-673BA31A5F61}" destId="{BABBB27D-3F5E-4B26-807C-BA3E67318619}" srcOrd="0" destOrd="0" presId="urn:microsoft.com/office/officeart/2018/2/layout/IconLabelDescriptionList"/>
    <dgm:cxn modelId="{3E403247-19C5-8243-A988-338465CB0BBA}" type="presOf" srcId="{F063E1B0-0A5A-6F4F-A3B0-890AAC09DAF7}" destId="{D8A3F960-2647-40CF-80EA-6602A5273C63}" srcOrd="0" destOrd="0" presId="urn:microsoft.com/office/officeart/2018/2/layout/IconLabelDescriptionList"/>
    <dgm:cxn modelId="{5746036E-E80B-0247-9ED1-CF453CEA4179}" type="presOf" srcId="{9C2F7CCB-B099-D64C-862A-6984A6F52337}" destId="{C522E8E3-DA38-410B-A016-4E0A6043E81D}" srcOrd="0" destOrd="0" presId="urn:microsoft.com/office/officeart/2018/2/layout/IconLabelDescriptionList"/>
    <dgm:cxn modelId="{04282479-AD0C-D644-9160-099910E58362}" srcId="{9C2F7CCB-B099-D64C-862A-6984A6F52337}" destId="{6ECCA9B6-6748-0343-B459-673BA31A5F61}" srcOrd="1" destOrd="0" parTransId="{B0045435-FED0-054F-93E4-7C45A39283D4}" sibTransId="{3B6D3BA5-2BFE-F947-B75B-93DB229E2D17}"/>
    <dgm:cxn modelId="{C8E716A9-3768-3D45-957C-9AEACEDB0165}" type="presOf" srcId="{93A19A33-D51C-3B48-872B-00BCA355A2F0}" destId="{3260BF64-5BBE-405E-B140-19D15533F5C3}" srcOrd="0" destOrd="0" presId="urn:microsoft.com/office/officeart/2018/2/layout/IconLabelDescriptionList"/>
    <dgm:cxn modelId="{A19C5CAD-8084-D649-B11C-59A56A23DA7C}" srcId="{6ECCA9B6-6748-0343-B459-673BA31A5F61}" destId="{9FF2D96A-092F-4E4C-B10A-A2659F10B62B}" srcOrd="0" destOrd="0" parTransId="{CCFCD283-C5F4-DD4A-A66F-2AC8FED51945}" sibTransId="{870149FA-AD61-2A47-B6AE-4B6C624C1980}"/>
    <dgm:cxn modelId="{33A0BAB0-D679-924F-89B8-791B8007B728}" srcId="{9C2F7CCB-B099-D64C-862A-6984A6F52337}" destId="{F063E1B0-0A5A-6F4F-A3B0-890AAC09DAF7}" srcOrd="0" destOrd="0" parTransId="{82CF3655-6031-544B-9B98-76F7A89F27E1}" sibTransId="{39EBBB0D-A46C-A445-817D-80FE4FA80DBC}"/>
    <dgm:cxn modelId="{BA625CD6-0843-A14F-B00E-48D200EBB5C1}" type="presOf" srcId="{9FF2D96A-092F-4E4C-B10A-A2659F10B62B}" destId="{48BC3E45-2176-41CF-BB48-12306AB2F670}" srcOrd="0" destOrd="0" presId="urn:microsoft.com/office/officeart/2018/2/layout/IconLabelDescriptionList"/>
    <dgm:cxn modelId="{5860E7DD-4200-C541-8E58-09AD36AD20E7}" srcId="{F063E1B0-0A5A-6F4F-A3B0-890AAC09DAF7}" destId="{93A19A33-D51C-3B48-872B-00BCA355A2F0}" srcOrd="0" destOrd="0" parTransId="{40FEE86C-5C37-AF4E-BD8A-C93B2B738FF6}" sibTransId="{459CAEC2-9883-6C43-BEAB-8FD15129F193}"/>
    <dgm:cxn modelId="{0D684674-5F0F-4E44-B546-95D9701C11AD}" type="presParOf" srcId="{C522E8E3-DA38-410B-A016-4E0A6043E81D}" destId="{2C757F02-47FF-4F61-B4DC-C65E9600C60E}" srcOrd="0" destOrd="0" presId="urn:microsoft.com/office/officeart/2018/2/layout/IconLabelDescriptionList"/>
    <dgm:cxn modelId="{CBEE8C76-9C37-4F43-8B9A-311D1FEED11C}" type="presParOf" srcId="{2C757F02-47FF-4F61-B4DC-C65E9600C60E}" destId="{945B1A7E-FB6B-4153-AB1C-17CE070102B1}" srcOrd="0" destOrd="0" presId="urn:microsoft.com/office/officeart/2018/2/layout/IconLabelDescriptionList"/>
    <dgm:cxn modelId="{E9437327-C18C-324D-BC9E-ADA380DB2B5D}" type="presParOf" srcId="{2C757F02-47FF-4F61-B4DC-C65E9600C60E}" destId="{EF062815-77CA-4BA1-A2A4-8AFA78683F2F}" srcOrd="1" destOrd="0" presId="urn:microsoft.com/office/officeart/2018/2/layout/IconLabelDescriptionList"/>
    <dgm:cxn modelId="{0ED58965-FA1F-3B47-A47E-48DD7D95162C}" type="presParOf" srcId="{2C757F02-47FF-4F61-B4DC-C65E9600C60E}" destId="{D8A3F960-2647-40CF-80EA-6602A5273C63}" srcOrd="2" destOrd="0" presId="urn:microsoft.com/office/officeart/2018/2/layout/IconLabelDescriptionList"/>
    <dgm:cxn modelId="{5B6D3207-AEEF-3246-8CD9-B4A9F48E4FF5}" type="presParOf" srcId="{2C757F02-47FF-4F61-B4DC-C65E9600C60E}" destId="{3A9D5713-2AB2-48E7-BF17-100D5F006E0A}" srcOrd="3" destOrd="0" presId="urn:microsoft.com/office/officeart/2018/2/layout/IconLabelDescriptionList"/>
    <dgm:cxn modelId="{7BD6C736-90FA-8F40-B2C7-8D7E38843F5A}" type="presParOf" srcId="{2C757F02-47FF-4F61-B4DC-C65E9600C60E}" destId="{3260BF64-5BBE-405E-B140-19D15533F5C3}" srcOrd="4" destOrd="0" presId="urn:microsoft.com/office/officeart/2018/2/layout/IconLabelDescriptionList"/>
    <dgm:cxn modelId="{3ACC70E1-86A0-F341-B45D-770D8BBF85A4}" type="presParOf" srcId="{C522E8E3-DA38-410B-A016-4E0A6043E81D}" destId="{7505FC0C-1684-4CF5-8FF2-ED7EAE9D3BB5}" srcOrd="1" destOrd="0" presId="urn:microsoft.com/office/officeart/2018/2/layout/IconLabelDescriptionList"/>
    <dgm:cxn modelId="{B2ED6B34-429A-7349-B45A-A24171A3A5AF}" type="presParOf" srcId="{C522E8E3-DA38-410B-A016-4E0A6043E81D}" destId="{DD4EDDDD-29C7-449D-A85F-64321973E6E8}" srcOrd="2" destOrd="0" presId="urn:microsoft.com/office/officeart/2018/2/layout/IconLabelDescriptionList"/>
    <dgm:cxn modelId="{6AC5E30D-3F99-844A-B99C-E8F5C7A926DC}" type="presParOf" srcId="{DD4EDDDD-29C7-449D-A85F-64321973E6E8}" destId="{AB96FEFA-AD60-4012-ACB8-17B79A489677}" srcOrd="0" destOrd="0" presId="urn:microsoft.com/office/officeart/2018/2/layout/IconLabelDescriptionList"/>
    <dgm:cxn modelId="{D80B56F3-8E68-1642-90BE-D95B9E16973F}" type="presParOf" srcId="{DD4EDDDD-29C7-449D-A85F-64321973E6E8}" destId="{40B24433-3583-4D87-8593-8D3762EAA0A6}" srcOrd="1" destOrd="0" presId="urn:microsoft.com/office/officeart/2018/2/layout/IconLabelDescriptionList"/>
    <dgm:cxn modelId="{8F40AE5B-EFC7-8E43-9DFB-1D24BCC45E84}" type="presParOf" srcId="{DD4EDDDD-29C7-449D-A85F-64321973E6E8}" destId="{BABBB27D-3F5E-4B26-807C-BA3E67318619}" srcOrd="2" destOrd="0" presId="urn:microsoft.com/office/officeart/2018/2/layout/IconLabelDescriptionList"/>
    <dgm:cxn modelId="{F57D4633-3C02-0F40-A1B4-C01A7C44AD72}" type="presParOf" srcId="{DD4EDDDD-29C7-449D-A85F-64321973E6E8}" destId="{17BAA594-BD95-481E-9317-F9BFA3EB7516}" srcOrd="3" destOrd="0" presId="urn:microsoft.com/office/officeart/2018/2/layout/IconLabelDescriptionList"/>
    <dgm:cxn modelId="{43D704ED-027F-3B4B-B1DD-1691DD5E3098}" type="presParOf" srcId="{DD4EDDDD-29C7-449D-A85F-64321973E6E8}" destId="{48BC3E45-2176-41CF-BB48-12306AB2F670}"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E9448-BBBD-B546-9E1E-CEE6E48BFB97}">
      <dsp:nvSpPr>
        <dsp:cNvPr id="0" name=""/>
        <dsp:cNvSpPr/>
      </dsp:nvSpPr>
      <dsp:spPr>
        <a:xfrm>
          <a:off x="0" y="2267995"/>
          <a:ext cx="5275001" cy="0"/>
        </a:xfrm>
        <a:prstGeom prst="line">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833BA41-61A3-6E45-9905-CF434E4DA18A}">
      <dsp:nvSpPr>
        <dsp:cNvPr id="0" name=""/>
        <dsp:cNvSpPr/>
      </dsp:nvSpPr>
      <dsp:spPr>
        <a:xfrm>
          <a:off x="156553" y="2471300"/>
          <a:ext cx="2119850" cy="512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Sept. 2022</a:t>
          </a:r>
        </a:p>
      </dsp:txBody>
      <dsp:txXfrm>
        <a:off x="156553" y="2471300"/>
        <a:ext cx="2119850" cy="512566"/>
      </dsp:txXfrm>
    </dsp:sp>
    <dsp:sp modelId="{696B5213-BD1A-BD49-90CA-3E049D9BC184}">
      <dsp:nvSpPr>
        <dsp:cNvPr id="0" name=""/>
        <dsp:cNvSpPr/>
      </dsp:nvSpPr>
      <dsp:spPr>
        <a:xfrm>
          <a:off x="7983" y="-35473"/>
          <a:ext cx="2416990" cy="1548052"/>
        </a:xfrm>
        <a:prstGeom prst="roundRect">
          <a:avLst/>
        </a:prstGeom>
        <a:solidFill>
          <a:schemeClr val="lt1">
            <a:alpha val="90000"/>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t>Zarya of the Dawn is granted copyright registration by the U.S. Copyright Office.</a:t>
          </a:r>
        </a:p>
      </dsp:txBody>
      <dsp:txXfrm>
        <a:off x="83553" y="40097"/>
        <a:ext cx="2265850" cy="1396912"/>
      </dsp:txXfrm>
    </dsp:sp>
    <dsp:sp modelId="{9D6251F4-DF14-5843-9DA2-DEBB4A61DC47}">
      <dsp:nvSpPr>
        <dsp:cNvPr id="0" name=""/>
        <dsp:cNvSpPr/>
      </dsp:nvSpPr>
      <dsp:spPr>
        <a:xfrm>
          <a:off x="1216478" y="1441630"/>
          <a:ext cx="0" cy="861838"/>
        </a:xfrm>
        <a:prstGeom prst="line">
          <a:avLst/>
        </a:prstGeom>
        <a:noFill/>
        <a:ln w="12700"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F48DDAD-BE5F-7E45-8944-D688F2942D0B}">
      <dsp:nvSpPr>
        <dsp:cNvPr id="0" name=""/>
        <dsp:cNvSpPr/>
      </dsp:nvSpPr>
      <dsp:spPr>
        <a:xfrm>
          <a:off x="1557762" y="1587596"/>
          <a:ext cx="2119850" cy="512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Late 2022</a:t>
          </a:r>
        </a:p>
      </dsp:txBody>
      <dsp:txXfrm>
        <a:off x="1557762" y="1587596"/>
        <a:ext cx="2119850" cy="512566"/>
      </dsp:txXfrm>
    </dsp:sp>
    <dsp:sp modelId="{4D73E6A1-511E-7C4C-A78E-D605CB6B2D7A}">
      <dsp:nvSpPr>
        <dsp:cNvPr id="0" name=""/>
        <dsp:cNvSpPr/>
      </dsp:nvSpPr>
      <dsp:spPr>
        <a:xfrm>
          <a:off x="1182458" y="2269448"/>
          <a:ext cx="68039" cy="68039"/>
        </a:xfrm>
        <a:prstGeom prst="ellipse">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923C63B-505E-0948-BDA7-038F0F25D919}">
      <dsp:nvSpPr>
        <dsp:cNvPr id="0" name=""/>
        <dsp:cNvSpPr/>
      </dsp:nvSpPr>
      <dsp:spPr>
        <a:xfrm>
          <a:off x="1413226" y="3129833"/>
          <a:ext cx="2408920" cy="1406156"/>
        </a:xfrm>
        <a:prstGeom prst="roundRect">
          <a:avLst/>
        </a:prstGeom>
        <a:solidFill>
          <a:schemeClr val="lt1">
            <a:alpha val="90000"/>
            <a:hueOff val="0"/>
            <a:satOff val="0"/>
            <a:lumOff val="0"/>
            <a:alphaOff val="0"/>
          </a:schemeClr>
        </a:solidFill>
        <a:ln w="22225" cap="rnd" cmpd="sng" algn="ctr">
          <a:solidFill>
            <a:schemeClr val="accent5">
              <a:hueOff val="659355"/>
              <a:satOff val="-4702"/>
              <a:lumOff val="-8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l" defTabSz="800100">
            <a:lnSpc>
              <a:spcPct val="90000"/>
            </a:lnSpc>
            <a:spcBef>
              <a:spcPct val="0"/>
            </a:spcBef>
            <a:spcAft>
              <a:spcPct val="35000"/>
            </a:spcAft>
            <a:buNone/>
          </a:pPr>
          <a:r>
            <a:rPr lang="en-US" sz="1800" kern="1200" dirty="0"/>
            <a:t>It is revealed that the comic’s images were created using Midjourney, an AI image generation tool.</a:t>
          </a:r>
        </a:p>
      </dsp:txBody>
      <dsp:txXfrm>
        <a:off x="1481869" y="3198476"/>
        <a:ext cx="2271634" cy="1268870"/>
      </dsp:txXfrm>
    </dsp:sp>
    <dsp:sp modelId="{7487D98E-3D17-5048-87A4-8C9512A189DD}">
      <dsp:nvSpPr>
        <dsp:cNvPr id="0" name=""/>
        <dsp:cNvSpPr/>
      </dsp:nvSpPr>
      <dsp:spPr>
        <a:xfrm>
          <a:off x="2617687" y="2267995"/>
          <a:ext cx="0" cy="861838"/>
        </a:xfrm>
        <a:prstGeom prst="line">
          <a:avLst/>
        </a:prstGeom>
        <a:noFill/>
        <a:ln w="12700" cap="rnd" cmpd="sng" algn="ctr">
          <a:solidFill>
            <a:schemeClr val="accent5">
              <a:hueOff val="659355"/>
              <a:satOff val="-4702"/>
              <a:lumOff val="-8529"/>
              <a:alphaOff val="0"/>
            </a:schemeClr>
          </a:solidFill>
          <a:prstDash val="dash"/>
        </a:ln>
        <a:effectLst/>
      </dsp:spPr>
      <dsp:style>
        <a:lnRef idx="1">
          <a:scrgbClr r="0" g="0" b="0"/>
        </a:lnRef>
        <a:fillRef idx="0">
          <a:scrgbClr r="0" g="0" b="0"/>
        </a:fillRef>
        <a:effectRef idx="0">
          <a:scrgbClr r="0" g="0" b="0"/>
        </a:effectRef>
        <a:fontRef idx="minor"/>
      </dsp:style>
    </dsp:sp>
    <dsp:sp modelId="{F90BBF7D-7034-8C4A-A5F5-1BBBD6C808FE}">
      <dsp:nvSpPr>
        <dsp:cNvPr id="0" name=""/>
        <dsp:cNvSpPr/>
      </dsp:nvSpPr>
      <dsp:spPr>
        <a:xfrm>
          <a:off x="2978784" y="2570255"/>
          <a:ext cx="2119850" cy="512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Feb. 2023</a:t>
          </a:r>
        </a:p>
      </dsp:txBody>
      <dsp:txXfrm>
        <a:off x="2978784" y="2570255"/>
        <a:ext cx="2119850" cy="512566"/>
      </dsp:txXfrm>
    </dsp:sp>
    <dsp:sp modelId="{41A79D5C-FBB6-9D41-802B-20B9BA7AA7E1}">
      <dsp:nvSpPr>
        <dsp:cNvPr id="0" name=""/>
        <dsp:cNvSpPr/>
      </dsp:nvSpPr>
      <dsp:spPr>
        <a:xfrm>
          <a:off x="2583667" y="2233975"/>
          <a:ext cx="68039" cy="68039"/>
        </a:xfrm>
        <a:prstGeom prst="ellipse">
          <a:avLst/>
        </a:prstGeom>
        <a:solidFill>
          <a:schemeClr val="accent5">
            <a:hueOff val="659355"/>
            <a:satOff val="-4702"/>
            <a:lumOff val="-8529"/>
            <a:alphaOff val="0"/>
          </a:schemeClr>
        </a:solidFill>
        <a:ln w="22225" cap="rnd" cmpd="sng" algn="ctr">
          <a:solidFill>
            <a:schemeClr val="accent5">
              <a:hueOff val="659355"/>
              <a:satOff val="-4702"/>
              <a:lumOff val="-852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4158185-026B-BE45-9C78-CCE82089DD50}">
      <dsp:nvSpPr>
        <dsp:cNvPr id="0" name=""/>
        <dsp:cNvSpPr/>
      </dsp:nvSpPr>
      <dsp:spPr>
        <a:xfrm>
          <a:off x="2810400" y="-134428"/>
          <a:ext cx="2456617" cy="1943871"/>
        </a:xfrm>
        <a:prstGeom prst="roundRect">
          <a:avLst/>
        </a:prstGeom>
        <a:solidFill>
          <a:schemeClr val="lt1">
            <a:alpha val="90000"/>
            <a:hueOff val="0"/>
            <a:satOff val="0"/>
            <a:lumOff val="0"/>
            <a:alphaOff val="0"/>
          </a:schemeClr>
        </a:solidFill>
        <a:ln w="22225" cap="rnd" cmpd="sng" algn="ctr">
          <a:solidFill>
            <a:schemeClr val="accent5">
              <a:hueOff val="1318709"/>
              <a:satOff val="-9404"/>
              <a:lumOff val="-1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711200">
            <a:lnSpc>
              <a:spcPct val="90000"/>
            </a:lnSpc>
            <a:spcBef>
              <a:spcPct val="0"/>
            </a:spcBef>
            <a:spcAft>
              <a:spcPct val="35000"/>
            </a:spcAft>
            <a:buNone/>
          </a:pPr>
          <a:r>
            <a:rPr lang="en-US" sz="1600" kern="1200" dirty="0"/>
            <a:t>The U.S. Copyright Office partially revoked the registration – maintaining protection for the text and layout, but removing protection for the AI-generated images.</a:t>
          </a:r>
        </a:p>
      </dsp:txBody>
      <dsp:txXfrm>
        <a:off x="2905292" y="-39536"/>
        <a:ext cx="2266833" cy="1754087"/>
      </dsp:txXfrm>
    </dsp:sp>
    <dsp:sp modelId="{0E1BD8A8-9E37-5F41-8ECA-E34621CFD5BE}">
      <dsp:nvSpPr>
        <dsp:cNvPr id="0" name=""/>
        <dsp:cNvSpPr/>
      </dsp:nvSpPr>
      <dsp:spPr>
        <a:xfrm>
          <a:off x="4038709" y="1540585"/>
          <a:ext cx="0" cy="861838"/>
        </a:xfrm>
        <a:prstGeom prst="line">
          <a:avLst/>
        </a:prstGeom>
        <a:noFill/>
        <a:ln w="12700" cap="rnd" cmpd="sng" algn="ctr">
          <a:solidFill>
            <a:schemeClr val="accent5">
              <a:hueOff val="1318709"/>
              <a:satOff val="-9404"/>
              <a:lumOff val="-17059"/>
              <a:alphaOff val="0"/>
            </a:schemeClr>
          </a:solidFill>
          <a:prstDash val="dash"/>
        </a:ln>
        <a:effectLst/>
      </dsp:spPr>
      <dsp:style>
        <a:lnRef idx="1">
          <a:scrgbClr r="0" g="0" b="0"/>
        </a:lnRef>
        <a:fillRef idx="0">
          <a:scrgbClr r="0" g="0" b="0"/>
        </a:fillRef>
        <a:effectRef idx="0">
          <a:scrgbClr r="0" g="0" b="0"/>
        </a:effectRef>
        <a:fontRef idx="minor"/>
      </dsp:style>
    </dsp:sp>
    <dsp:sp modelId="{07705DE8-BE89-AD4D-9849-75D1686ACCCC}">
      <dsp:nvSpPr>
        <dsp:cNvPr id="0" name=""/>
        <dsp:cNvSpPr/>
      </dsp:nvSpPr>
      <dsp:spPr>
        <a:xfrm>
          <a:off x="4004689" y="2368403"/>
          <a:ext cx="68039" cy="68039"/>
        </a:xfrm>
        <a:prstGeom prst="ellipse">
          <a:avLst/>
        </a:prstGeom>
        <a:solidFill>
          <a:schemeClr val="accent5">
            <a:hueOff val="1318709"/>
            <a:satOff val="-9404"/>
            <a:lumOff val="-17059"/>
            <a:alphaOff val="0"/>
          </a:schemeClr>
        </a:solidFill>
        <a:ln w="22225" cap="rnd" cmpd="sng" algn="ctr">
          <a:solidFill>
            <a:schemeClr val="accent5">
              <a:hueOff val="1318709"/>
              <a:satOff val="-9404"/>
              <a:lumOff val="-1705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6C549-2C3D-E549-98FE-4004D8CA9D30}">
      <dsp:nvSpPr>
        <dsp:cNvPr id="0" name=""/>
        <dsp:cNvSpPr/>
      </dsp:nvSpPr>
      <dsp:spPr>
        <a:xfrm>
          <a:off x="664355" y="0"/>
          <a:ext cx="9625844" cy="5280338"/>
        </a:xfrm>
        <a:prstGeom prst="swooshArrow">
          <a:avLst>
            <a:gd name="adj1" fmla="val 25000"/>
            <a:gd name="adj2" fmla="val 25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B1700-FE8A-2543-831D-133785F449D6}">
      <dsp:nvSpPr>
        <dsp:cNvPr id="0" name=""/>
        <dsp:cNvSpPr/>
      </dsp:nvSpPr>
      <dsp:spPr>
        <a:xfrm>
          <a:off x="1913848" y="3654710"/>
          <a:ext cx="219662" cy="219662"/>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BB7CF-E659-8E43-AA9A-7DB7652F4283}">
      <dsp:nvSpPr>
        <dsp:cNvPr id="0" name=""/>
        <dsp:cNvSpPr/>
      </dsp:nvSpPr>
      <dsp:spPr>
        <a:xfrm>
          <a:off x="2139443" y="3754320"/>
          <a:ext cx="2432566" cy="1526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94" tIns="0" rIns="0" bIns="0" numCol="1" spcCol="1270" anchor="t" anchorCtr="0">
          <a:noAutofit/>
        </a:bodyPr>
        <a:lstStyle/>
        <a:p>
          <a:pPr marL="0" lvl="0" indent="0" algn="l" defTabSz="889000">
            <a:lnSpc>
              <a:spcPct val="90000"/>
            </a:lnSpc>
            <a:spcBef>
              <a:spcPct val="0"/>
            </a:spcBef>
            <a:spcAft>
              <a:spcPct val="35000"/>
            </a:spcAft>
            <a:buNone/>
          </a:pPr>
          <a:r>
            <a:rPr lang="en-US" sz="2000" b="1" kern="1200" dirty="0"/>
            <a:t>Rightsholder organizations</a:t>
          </a:r>
          <a:r>
            <a:rPr lang="en-US" sz="2000" kern="1200" dirty="0"/>
            <a:t>:</a:t>
          </a:r>
          <a:r>
            <a:rPr lang="en-US" sz="2000" b="0" i="0" kern="1200" dirty="0"/>
            <a:t> AI developers should be transparent regarding their training datasets.</a:t>
          </a:r>
          <a:endParaRPr lang="en-US" sz="2000" kern="1200" dirty="0"/>
        </a:p>
      </dsp:txBody>
      <dsp:txXfrm>
        <a:off x="2139443" y="3754320"/>
        <a:ext cx="2432566" cy="1526017"/>
      </dsp:txXfrm>
    </dsp:sp>
    <dsp:sp modelId="{FA80ADEF-88FB-EC4C-8C38-AAAD86FE6AB5}">
      <dsp:nvSpPr>
        <dsp:cNvPr id="0" name=""/>
        <dsp:cNvSpPr/>
      </dsp:nvSpPr>
      <dsp:spPr>
        <a:xfrm>
          <a:off x="4484390" y="2222170"/>
          <a:ext cx="397081" cy="39708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E90A3-0071-6447-ABB7-38FA974B3E86}">
      <dsp:nvSpPr>
        <dsp:cNvPr id="0" name=""/>
        <dsp:cNvSpPr/>
      </dsp:nvSpPr>
      <dsp:spPr>
        <a:xfrm>
          <a:off x="4783223" y="2407834"/>
          <a:ext cx="2489933" cy="2872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405" tIns="0" rIns="0" bIns="0" numCol="1" spcCol="1270" anchor="t" anchorCtr="0">
          <a:noAutofit/>
        </a:bodyPr>
        <a:lstStyle/>
        <a:p>
          <a:pPr marL="0" lvl="0" indent="0" algn="l" defTabSz="889000">
            <a:lnSpc>
              <a:spcPct val="90000"/>
            </a:lnSpc>
            <a:spcBef>
              <a:spcPct val="0"/>
            </a:spcBef>
            <a:spcAft>
              <a:spcPct val="35000"/>
            </a:spcAft>
            <a:buNone/>
          </a:pPr>
          <a:r>
            <a:rPr lang="en-US" sz="2000" b="1" i="0" kern="1200" dirty="0"/>
            <a:t>Hiroshima AI Process Principles</a:t>
          </a:r>
          <a:r>
            <a:rPr lang="en-US" sz="2000" b="0" i="0" kern="1200" dirty="0"/>
            <a:t> 2023: protection to personal data and intellectual property</a:t>
          </a:r>
          <a:endParaRPr lang="en-US" sz="2000" kern="1200" dirty="0"/>
        </a:p>
      </dsp:txBody>
      <dsp:txXfrm>
        <a:off x="4783223" y="2407834"/>
        <a:ext cx="2489933" cy="2872503"/>
      </dsp:txXfrm>
    </dsp:sp>
    <dsp:sp modelId="{640449A6-9B4B-FC46-A47B-9286A43A192D}">
      <dsp:nvSpPr>
        <dsp:cNvPr id="0" name=""/>
        <dsp:cNvSpPr/>
      </dsp:nvSpPr>
      <dsp:spPr>
        <a:xfrm>
          <a:off x="7101629" y="1330648"/>
          <a:ext cx="549155" cy="549155"/>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7EE14A-056A-2E4C-81E8-5693E083E108}">
      <dsp:nvSpPr>
        <dsp:cNvPr id="0" name=""/>
        <dsp:cNvSpPr/>
      </dsp:nvSpPr>
      <dsp:spPr>
        <a:xfrm>
          <a:off x="7405501" y="1610503"/>
          <a:ext cx="2532473" cy="3669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0986" tIns="0" rIns="0" bIns="0" numCol="1" spcCol="1270" anchor="t" anchorCtr="0">
          <a:noAutofit/>
        </a:bodyPr>
        <a:lstStyle/>
        <a:p>
          <a:pPr marL="0" lvl="0" indent="0" algn="l" defTabSz="889000">
            <a:lnSpc>
              <a:spcPct val="90000"/>
            </a:lnSpc>
            <a:spcBef>
              <a:spcPct val="0"/>
            </a:spcBef>
            <a:spcAft>
              <a:spcPct val="35000"/>
            </a:spcAft>
            <a:buNone/>
          </a:pPr>
          <a:r>
            <a:rPr lang="en-US" sz="2000" b="1" i="0" kern="1200" dirty="0"/>
            <a:t>EU’s AI Act </a:t>
          </a:r>
          <a:r>
            <a:rPr lang="en-US" sz="2000" b="0" i="0" kern="1200" dirty="0"/>
            <a:t>August 2024: training data transparency requirements</a:t>
          </a:r>
          <a:endParaRPr lang="en-US" sz="2000" kern="1200" dirty="0"/>
        </a:p>
      </dsp:txBody>
      <dsp:txXfrm>
        <a:off x="7405501" y="1610503"/>
        <a:ext cx="2532473" cy="36698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D480A-B1B5-4AC7-ABD4-70DF9D8EAA17}">
      <dsp:nvSpPr>
        <dsp:cNvPr id="0" name=""/>
        <dsp:cNvSpPr/>
      </dsp:nvSpPr>
      <dsp:spPr>
        <a:xfrm>
          <a:off x="902429" y="544749"/>
          <a:ext cx="3297828" cy="1145292"/>
        </a:xfrm>
        <a:prstGeom prst="ellipse">
          <a:avLst/>
        </a:prstGeom>
        <a:solidFill>
          <a:schemeClr val="accent6">
            <a:lumMod val="90000"/>
          </a:schemeClr>
        </a:solidFill>
        <a:ln>
          <a:solidFill>
            <a:schemeClr val="bg2">
              <a:lumMod val="65000"/>
            </a:schemeClr>
          </a:solidFill>
        </a:ln>
        <a:effectLst/>
      </dsp:spPr>
      <dsp:style>
        <a:lnRef idx="0">
          <a:scrgbClr r="0" g="0" b="0"/>
        </a:lnRef>
        <a:fillRef idx="1">
          <a:scrgbClr r="0" g="0" b="0"/>
        </a:fillRef>
        <a:effectRef idx="0">
          <a:scrgbClr r="0" g="0" b="0"/>
        </a:effectRef>
        <a:fontRef idx="minor"/>
      </dsp:style>
    </dsp:sp>
    <dsp:sp modelId="{095FCB30-6A50-4302-9F77-2BD243465F9C}">
      <dsp:nvSpPr>
        <dsp:cNvPr id="0" name=""/>
        <dsp:cNvSpPr/>
      </dsp:nvSpPr>
      <dsp:spPr>
        <a:xfrm>
          <a:off x="2236899" y="3349182"/>
          <a:ext cx="639114" cy="409033"/>
        </a:xfrm>
        <a:prstGeom prst="downArrow">
          <a:avLst/>
        </a:prstGeom>
        <a:solidFill>
          <a:schemeClr val="accent6">
            <a:lumMod val="9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8AEF6A-E3B8-442D-9B63-943FDA410F4E}">
      <dsp:nvSpPr>
        <dsp:cNvPr id="0" name=""/>
        <dsp:cNvSpPr/>
      </dsp:nvSpPr>
      <dsp:spPr>
        <a:xfrm>
          <a:off x="1022582" y="3676408"/>
          <a:ext cx="3067747" cy="766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50000"/>
                </a:schemeClr>
              </a:solidFill>
            </a:rPr>
            <a:t>Transparency?</a:t>
          </a:r>
        </a:p>
      </dsp:txBody>
      <dsp:txXfrm>
        <a:off x="1022582" y="3676408"/>
        <a:ext cx="3067747" cy="766936"/>
      </dsp:txXfrm>
    </dsp:sp>
    <dsp:sp modelId="{4EC283B3-2269-47C6-B87C-B7B9D5419B7F}">
      <dsp:nvSpPr>
        <dsp:cNvPr id="0" name=""/>
        <dsp:cNvSpPr/>
      </dsp:nvSpPr>
      <dsp:spPr>
        <a:xfrm>
          <a:off x="2101407" y="1778495"/>
          <a:ext cx="1150405" cy="1150405"/>
        </a:xfrm>
        <a:prstGeom prst="ellipse">
          <a:avLst/>
        </a:prstGeom>
        <a:solidFill>
          <a:schemeClr val="accent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Policymaker</a:t>
          </a:r>
        </a:p>
      </dsp:txBody>
      <dsp:txXfrm>
        <a:off x="2269880" y="1946968"/>
        <a:ext cx="813459" cy="813459"/>
      </dsp:txXfrm>
    </dsp:sp>
    <dsp:sp modelId="{E6DAC05A-17C1-4BF7-83B0-97BEEA509A83}">
      <dsp:nvSpPr>
        <dsp:cNvPr id="0" name=""/>
        <dsp:cNvSpPr/>
      </dsp:nvSpPr>
      <dsp:spPr>
        <a:xfrm>
          <a:off x="1201565" y="915435"/>
          <a:ext cx="1303731" cy="1150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AI Developer</a:t>
          </a:r>
        </a:p>
      </dsp:txBody>
      <dsp:txXfrm>
        <a:off x="1392492" y="1083908"/>
        <a:ext cx="921877" cy="813459"/>
      </dsp:txXfrm>
    </dsp:sp>
    <dsp:sp modelId="{370CAAF9-98F4-48C5-994E-F536B1B6D924}">
      <dsp:nvSpPr>
        <dsp:cNvPr id="0" name=""/>
        <dsp:cNvSpPr/>
      </dsp:nvSpPr>
      <dsp:spPr>
        <a:xfrm>
          <a:off x="2359387" y="637293"/>
          <a:ext cx="1340026" cy="1150405"/>
        </a:xfrm>
        <a:prstGeom prst="ellipse">
          <a:avLst/>
        </a:prstGeom>
        <a:solidFill>
          <a:schemeClr val="accent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Rightsholder</a:t>
          </a:r>
          <a:endParaRPr lang="en-US" sz="1300" kern="1200" dirty="0"/>
        </a:p>
      </dsp:txBody>
      <dsp:txXfrm>
        <a:off x="2555629" y="805766"/>
        <a:ext cx="947542" cy="813459"/>
      </dsp:txXfrm>
    </dsp:sp>
    <dsp:sp modelId="{E78390CF-501C-41CA-9956-59440479B505}">
      <dsp:nvSpPr>
        <dsp:cNvPr id="0" name=""/>
        <dsp:cNvSpPr/>
      </dsp:nvSpPr>
      <dsp:spPr>
        <a:xfrm>
          <a:off x="765075" y="404144"/>
          <a:ext cx="3579039" cy="2863231"/>
        </a:xfrm>
        <a:prstGeom prst="funnel">
          <a:avLst/>
        </a:prstGeom>
        <a:solidFill>
          <a:schemeClr val="lt1">
            <a:alpha val="40000"/>
            <a:hueOff val="0"/>
            <a:satOff val="0"/>
            <a:lumOff val="0"/>
            <a:alphaOff val="0"/>
          </a:schemeClr>
        </a:solidFill>
        <a:ln w="12700" cap="flat" cmpd="sng" algn="ctr">
          <a:solidFill>
            <a:schemeClr val="bg2">
              <a:lumMod val="6500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406CE-263F-AB43-B6AD-9C9ECE755FE2}">
      <dsp:nvSpPr>
        <dsp:cNvPr id="0" name=""/>
        <dsp:cNvSpPr/>
      </dsp:nvSpPr>
      <dsp:spPr>
        <a:xfrm>
          <a:off x="527695" y="2213"/>
          <a:ext cx="3507004" cy="2104202"/>
        </a:xfrm>
        <a:prstGeom prst="rect">
          <a:avLst/>
        </a:prstGeom>
        <a:noFill/>
        <a:ln w="34925" cap="flat" cmpd="sng" algn="ctr">
          <a:solidFill>
            <a:srgbClr val="1560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Transparency allows third parties to view and verify the training data themselves.</a:t>
          </a:r>
        </a:p>
      </dsp:txBody>
      <dsp:txXfrm>
        <a:off x="527695" y="2213"/>
        <a:ext cx="3507004" cy="2104202"/>
      </dsp:txXfrm>
    </dsp:sp>
    <dsp:sp modelId="{D0C3C870-D158-264E-AA3A-04DB3634581C}">
      <dsp:nvSpPr>
        <dsp:cNvPr id="0" name=""/>
        <dsp:cNvSpPr/>
      </dsp:nvSpPr>
      <dsp:spPr>
        <a:xfrm>
          <a:off x="4385400" y="2213"/>
          <a:ext cx="3507004" cy="2104202"/>
        </a:xfrm>
        <a:prstGeom prst="rect">
          <a:avLst/>
        </a:prstGeom>
        <a:noFill/>
        <a:ln w="34925"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dirty="0">
              <a:solidFill>
                <a:schemeClr val="tx1"/>
              </a:solidFill>
            </a:rPr>
            <a:t>Many companies do not keep records of the training data to prevent copyright infringement.</a:t>
          </a:r>
          <a:endParaRPr lang="en-US" sz="2700" kern="1200" dirty="0">
            <a:solidFill>
              <a:schemeClr val="tx1"/>
            </a:solidFill>
          </a:endParaRPr>
        </a:p>
      </dsp:txBody>
      <dsp:txXfrm>
        <a:off x="4385400" y="2213"/>
        <a:ext cx="3507004" cy="2104202"/>
      </dsp:txXfrm>
    </dsp:sp>
    <dsp:sp modelId="{0842C2A2-7419-8140-800F-79B6D9D90E34}">
      <dsp:nvSpPr>
        <dsp:cNvPr id="0" name=""/>
        <dsp:cNvSpPr/>
      </dsp:nvSpPr>
      <dsp:spPr>
        <a:xfrm>
          <a:off x="527695" y="2457116"/>
          <a:ext cx="3507004" cy="2104202"/>
        </a:xfrm>
        <a:prstGeom prst="rect">
          <a:avLst/>
        </a:prstGeom>
        <a:noFill/>
        <a:ln w="34925" cap="flat" cmpd="sng" algn="ctr">
          <a:solidFill>
            <a:srgbClr val="1560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The content of training data may lead to biased or inequitable results.</a:t>
          </a:r>
        </a:p>
      </dsp:txBody>
      <dsp:txXfrm>
        <a:off x="527695" y="2457116"/>
        <a:ext cx="3507004" cy="2104202"/>
      </dsp:txXfrm>
    </dsp:sp>
    <dsp:sp modelId="{D5693808-6BB1-504E-8A99-3DCF94D77DBF}">
      <dsp:nvSpPr>
        <dsp:cNvPr id="0" name=""/>
        <dsp:cNvSpPr/>
      </dsp:nvSpPr>
      <dsp:spPr>
        <a:xfrm>
          <a:off x="4385400" y="2457116"/>
          <a:ext cx="3507004" cy="2104202"/>
        </a:xfrm>
        <a:prstGeom prst="rect">
          <a:avLst/>
        </a:prstGeom>
        <a:noFill/>
        <a:ln w="34925" cap="flat" cmpd="sng" algn="ctr">
          <a:solidFill>
            <a:srgbClr val="15608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solidFill>
                <a:prstClr val="black"/>
              </a:solidFill>
              <a:latin typeface="Aptos" panose="02110004020202020204"/>
              <a:ea typeface="+mn-ea"/>
              <a:cs typeface="+mn-cs"/>
            </a:rPr>
            <a:t>Why restricting access to training data be an effective way to prevent dangerous AI tools from falling into the hands of bad actors?</a:t>
          </a:r>
        </a:p>
      </dsp:txBody>
      <dsp:txXfrm>
        <a:off x="4385400" y="2457116"/>
        <a:ext cx="3507004" cy="21042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A9B8B-FFAF-CD45-8F49-93D0C17C7834}">
      <dsp:nvSpPr>
        <dsp:cNvPr id="0" name=""/>
        <dsp:cNvSpPr/>
      </dsp:nvSpPr>
      <dsp:spPr>
        <a:xfrm>
          <a:off x="4988" y="1710943"/>
          <a:ext cx="2327483" cy="1627966"/>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Jan 20, 2025: </a:t>
          </a:r>
          <a:r>
            <a:rPr lang="en-US" sz="2800" kern="1200" dirty="0" err="1"/>
            <a:t>DeepSeek</a:t>
          </a:r>
          <a:r>
            <a:rPr lang="en-US" sz="2800" kern="1200" dirty="0"/>
            <a:t> R1</a:t>
          </a:r>
        </a:p>
      </dsp:txBody>
      <dsp:txXfrm>
        <a:off x="52669" y="1758624"/>
        <a:ext cx="2232121" cy="1532604"/>
      </dsp:txXfrm>
    </dsp:sp>
    <dsp:sp modelId="{0E51B0C2-4F19-CA48-A8D2-BD31F28EA1C5}">
      <dsp:nvSpPr>
        <dsp:cNvPr id="0" name=""/>
        <dsp:cNvSpPr/>
      </dsp:nvSpPr>
      <dsp:spPr>
        <a:xfrm>
          <a:off x="2644856" y="2137570"/>
          <a:ext cx="662255" cy="7747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644856" y="2292513"/>
        <a:ext cx="463579" cy="464827"/>
      </dsp:txXfrm>
    </dsp:sp>
    <dsp:sp modelId="{98F346BB-9606-C046-82CD-8244243DD14C}">
      <dsp:nvSpPr>
        <dsp:cNvPr id="0" name=""/>
        <dsp:cNvSpPr/>
      </dsp:nvSpPr>
      <dsp:spPr>
        <a:xfrm>
          <a:off x="3582009" y="952945"/>
          <a:ext cx="7676443" cy="3143962"/>
        </a:xfrm>
        <a:prstGeom prst="roundRect">
          <a:avLst>
            <a:gd name="adj" fmla="val 10000"/>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44450">
            <a:lnSpc>
              <a:spcPct val="90000"/>
            </a:lnSpc>
            <a:spcBef>
              <a:spcPct val="0"/>
            </a:spcBef>
            <a:spcAft>
              <a:spcPct val="35000"/>
            </a:spcAft>
            <a:buNone/>
          </a:pPr>
          <a:endParaRPr lang="en-US" sz="100" kern="1200" baseline="0" dirty="0"/>
        </a:p>
      </dsp:txBody>
      <dsp:txXfrm>
        <a:off x="3674093" y="1045029"/>
        <a:ext cx="7492275" cy="29597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E545B-EB33-BF43-928F-8F7A770C0BAE}">
      <dsp:nvSpPr>
        <dsp:cNvPr id="0" name=""/>
        <dsp:cNvSpPr/>
      </dsp:nvSpPr>
      <dsp:spPr>
        <a:xfrm rot="16200000">
          <a:off x="415162" y="1671278"/>
          <a:ext cx="3538963" cy="2162682"/>
        </a:xfrm>
        <a:prstGeom prst="round2SameRect">
          <a:avLst>
            <a:gd name="adj1" fmla="val 16670"/>
            <a:gd name="adj2" fmla="val 0"/>
          </a:avLst>
        </a:prstGeom>
        <a:solidFill>
          <a:schemeClr val="accent2">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84150" rIns="165735" bIns="184150" numCol="1" spcCol="1270" anchor="t" anchorCtr="0">
          <a:noAutofit/>
        </a:bodyPr>
        <a:lstStyle/>
        <a:p>
          <a:pPr marL="0" lvl="0" indent="0" algn="l" defTabSz="1289050">
            <a:lnSpc>
              <a:spcPct val="90000"/>
            </a:lnSpc>
            <a:spcBef>
              <a:spcPct val="0"/>
            </a:spcBef>
            <a:spcAft>
              <a:spcPct val="35000"/>
            </a:spcAft>
            <a:buNone/>
          </a:pPr>
          <a:r>
            <a:rPr lang="en-US" sz="2900" kern="1200" dirty="0"/>
            <a:t>Generative AI</a:t>
          </a:r>
        </a:p>
        <a:p>
          <a:pPr marL="228600" lvl="1" indent="-228600" algn="l" defTabSz="1022350">
            <a:lnSpc>
              <a:spcPct val="90000"/>
            </a:lnSpc>
            <a:spcBef>
              <a:spcPct val="0"/>
            </a:spcBef>
            <a:spcAft>
              <a:spcPct val="15000"/>
            </a:spcAft>
            <a:buChar char="•"/>
          </a:pPr>
          <a:r>
            <a:rPr lang="en-US" sz="2300" kern="1200"/>
            <a:t>Serves as a “stress test” for copyright. </a:t>
          </a:r>
        </a:p>
      </dsp:txBody>
      <dsp:txXfrm rot="5400000">
        <a:off x="1208894" y="1088730"/>
        <a:ext cx="2057090" cy="3327779"/>
      </dsp:txXfrm>
    </dsp:sp>
    <dsp:sp modelId="{31F405E6-004A-B548-8271-1E21FEDBC34B}">
      <dsp:nvSpPr>
        <dsp:cNvPr id="0" name=""/>
        <dsp:cNvSpPr/>
      </dsp:nvSpPr>
      <dsp:spPr>
        <a:xfrm rot="5400000">
          <a:off x="2676047" y="1671278"/>
          <a:ext cx="3538963" cy="2162682"/>
        </a:xfrm>
        <a:prstGeom prst="round2SameRect">
          <a:avLst>
            <a:gd name="adj1" fmla="val 16670"/>
            <a:gd name="adj2" fmla="val 0"/>
          </a:avLst>
        </a:prstGeom>
        <a:solidFill>
          <a:schemeClr val="accent2">
            <a:tint val="50000"/>
            <a:hueOff val="6705813"/>
            <a:satOff val="-63813"/>
            <a:lumOff val="621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735" tIns="184150" rIns="110490" bIns="184150" numCol="1" spcCol="1270" anchor="t" anchorCtr="0">
          <a:noAutofit/>
        </a:bodyPr>
        <a:lstStyle/>
        <a:p>
          <a:pPr marL="0" lvl="0" indent="0" algn="l" defTabSz="1289050">
            <a:lnSpc>
              <a:spcPct val="90000"/>
            </a:lnSpc>
            <a:spcBef>
              <a:spcPct val="0"/>
            </a:spcBef>
            <a:spcAft>
              <a:spcPct val="35000"/>
            </a:spcAft>
            <a:buNone/>
          </a:pPr>
          <a:r>
            <a:rPr lang="en-US" sz="2900" kern="1200"/>
            <a:t>Copyright Law</a:t>
          </a:r>
        </a:p>
        <a:p>
          <a:pPr marL="228600" lvl="1" indent="-228600" algn="l" defTabSz="1022350">
            <a:lnSpc>
              <a:spcPct val="90000"/>
            </a:lnSpc>
            <a:spcBef>
              <a:spcPct val="0"/>
            </a:spcBef>
            <a:spcAft>
              <a:spcPct val="15000"/>
            </a:spcAft>
            <a:buChar char="•"/>
          </a:pPr>
          <a:r>
            <a:rPr lang="en-US" sz="2300" b="0" i="0" kern="1200" dirty="0"/>
            <a:t>Poses a potentially ‘existential threat’ to generative AI</a:t>
          </a:r>
          <a:endParaRPr lang="en-US" sz="2300" kern="1200" dirty="0"/>
        </a:p>
      </dsp:txBody>
      <dsp:txXfrm rot="-5400000">
        <a:off x="3364187" y="1088730"/>
        <a:ext cx="2057090" cy="3327779"/>
      </dsp:txXfrm>
    </dsp:sp>
    <dsp:sp modelId="{83FC11F6-4E95-ED40-9BB8-CD1162399CD8}">
      <dsp:nvSpPr>
        <dsp:cNvPr id="0" name=""/>
        <dsp:cNvSpPr/>
      </dsp:nvSpPr>
      <dsp:spPr>
        <a:xfrm>
          <a:off x="2184423" y="0"/>
          <a:ext cx="2260885" cy="2260775"/>
        </a:xfrm>
        <a:prstGeom prst="circularArrow">
          <a:avLst>
            <a:gd name="adj1" fmla="val 12500"/>
            <a:gd name="adj2" fmla="val 1142322"/>
            <a:gd name="adj3" fmla="val 20457678"/>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E4F89-677F-364F-9CD8-5F18119BA44A}">
      <dsp:nvSpPr>
        <dsp:cNvPr id="0" name=""/>
        <dsp:cNvSpPr/>
      </dsp:nvSpPr>
      <dsp:spPr>
        <a:xfrm rot="10800000">
          <a:off x="2184423" y="3243912"/>
          <a:ext cx="2260885" cy="2260775"/>
        </a:xfrm>
        <a:prstGeom prst="circularArrow">
          <a:avLst>
            <a:gd name="adj1" fmla="val 12500"/>
            <a:gd name="adj2" fmla="val 1142322"/>
            <a:gd name="adj3" fmla="val 20457678"/>
            <a:gd name="adj4" fmla="val 10800000"/>
            <a:gd name="adj5" fmla="val 12500"/>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1A7E-FB6B-4153-AB1C-17CE070102B1}">
      <dsp:nvSpPr>
        <dsp:cNvPr id="0" name=""/>
        <dsp:cNvSpPr/>
      </dsp:nvSpPr>
      <dsp:spPr>
        <a:xfrm>
          <a:off x="3716" y="380743"/>
          <a:ext cx="1306757" cy="1306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3F960-2647-40CF-80EA-6602A5273C63}">
      <dsp:nvSpPr>
        <dsp:cNvPr id="0" name=""/>
        <dsp:cNvSpPr/>
      </dsp:nvSpPr>
      <dsp:spPr>
        <a:xfrm>
          <a:off x="3716"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AI-produced works</a:t>
          </a:r>
        </a:p>
      </dsp:txBody>
      <dsp:txXfrm>
        <a:off x="3716" y="1845051"/>
        <a:ext cx="3733593" cy="1255500"/>
      </dsp:txXfrm>
    </dsp:sp>
    <dsp:sp modelId="{3260BF64-5BBE-405E-B140-19D15533F5C3}">
      <dsp:nvSpPr>
        <dsp:cNvPr id="0" name=""/>
        <dsp:cNvSpPr/>
      </dsp:nvSpPr>
      <dsp:spPr>
        <a:xfrm>
          <a:off x="3716"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a:t>Authorship, Originality, Ownership</a:t>
          </a:r>
        </a:p>
      </dsp:txBody>
      <dsp:txXfrm>
        <a:off x="3716" y="3173830"/>
        <a:ext cx="3733593" cy="870868"/>
      </dsp:txXfrm>
    </dsp:sp>
    <dsp:sp modelId="{AB96FEFA-AD60-4012-ACB8-17B79A489677}">
      <dsp:nvSpPr>
        <dsp:cNvPr id="0" name=""/>
        <dsp:cNvSpPr/>
      </dsp:nvSpPr>
      <dsp:spPr>
        <a:xfrm>
          <a:off x="4390689" y="380743"/>
          <a:ext cx="1306757" cy="1306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BB27D-3F5E-4B26-807C-BA3E67318619}">
      <dsp:nvSpPr>
        <dsp:cNvPr id="0" name=""/>
        <dsp:cNvSpPr/>
      </dsp:nvSpPr>
      <dsp:spPr>
        <a:xfrm>
          <a:off x="4390689"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training data </a:t>
          </a:r>
        </a:p>
      </dsp:txBody>
      <dsp:txXfrm>
        <a:off x="4390689" y="1845051"/>
        <a:ext cx="3733593" cy="1255500"/>
      </dsp:txXfrm>
    </dsp:sp>
    <dsp:sp modelId="{48BC3E45-2176-41CF-BB48-12306AB2F670}">
      <dsp:nvSpPr>
        <dsp:cNvPr id="0" name=""/>
        <dsp:cNvSpPr/>
      </dsp:nvSpPr>
      <dsp:spPr>
        <a:xfrm>
          <a:off x="4390689"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dirty="0"/>
            <a:t>Debate on Transparency</a:t>
          </a:r>
          <a:r>
            <a:rPr lang="zh-CN" altLang="en-US" sz="2800" kern="1200" dirty="0"/>
            <a:t> </a:t>
          </a:r>
          <a:r>
            <a:rPr lang="en-US" altLang="zh-CN" sz="2800" kern="1200" dirty="0"/>
            <a:t>Requirement</a:t>
          </a:r>
          <a:endParaRPr lang="en-US" sz="2800" kern="1200" dirty="0"/>
        </a:p>
      </dsp:txBody>
      <dsp:txXfrm>
        <a:off x="4390689" y="3173830"/>
        <a:ext cx="3733593" cy="870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1A7E-FB6B-4153-AB1C-17CE070102B1}">
      <dsp:nvSpPr>
        <dsp:cNvPr id="0" name=""/>
        <dsp:cNvSpPr/>
      </dsp:nvSpPr>
      <dsp:spPr>
        <a:xfrm>
          <a:off x="3716" y="380743"/>
          <a:ext cx="1306757" cy="1306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3F960-2647-40CF-80EA-6602A5273C63}">
      <dsp:nvSpPr>
        <dsp:cNvPr id="0" name=""/>
        <dsp:cNvSpPr/>
      </dsp:nvSpPr>
      <dsp:spPr>
        <a:xfrm>
          <a:off x="3716"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AI-produced works</a:t>
          </a:r>
        </a:p>
      </dsp:txBody>
      <dsp:txXfrm>
        <a:off x="3716" y="1845051"/>
        <a:ext cx="3733593" cy="1255500"/>
      </dsp:txXfrm>
    </dsp:sp>
    <dsp:sp modelId="{3260BF64-5BBE-405E-B140-19D15533F5C3}">
      <dsp:nvSpPr>
        <dsp:cNvPr id="0" name=""/>
        <dsp:cNvSpPr/>
      </dsp:nvSpPr>
      <dsp:spPr>
        <a:xfrm>
          <a:off x="3716"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a:t>Authorship, Originality, Ownership</a:t>
          </a:r>
        </a:p>
      </dsp:txBody>
      <dsp:txXfrm>
        <a:off x="3716" y="3173830"/>
        <a:ext cx="3733593" cy="870868"/>
      </dsp:txXfrm>
    </dsp:sp>
    <dsp:sp modelId="{AB96FEFA-AD60-4012-ACB8-17B79A489677}">
      <dsp:nvSpPr>
        <dsp:cNvPr id="0" name=""/>
        <dsp:cNvSpPr/>
      </dsp:nvSpPr>
      <dsp:spPr>
        <a:xfrm>
          <a:off x="4390689" y="380743"/>
          <a:ext cx="1306757" cy="1306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BB27D-3F5E-4B26-807C-BA3E67318619}">
      <dsp:nvSpPr>
        <dsp:cNvPr id="0" name=""/>
        <dsp:cNvSpPr/>
      </dsp:nvSpPr>
      <dsp:spPr>
        <a:xfrm>
          <a:off x="4390689"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training data </a:t>
          </a:r>
        </a:p>
      </dsp:txBody>
      <dsp:txXfrm>
        <a:off x="4390689" y="1845051"/>
        <a:ext cx="3733593" cy="1255500"/>
      </dsp:txXfrm>
    </dsp:sp>
    <dsp:sp modelId="{48BC3E45-2176-41CF-BB48-12306AB2F670}">
      <dsp:nvSpPr>
        <dsp:cNvPr id="0" name=""/>
        <dsp:cNvSpPr/>
      </dsp:nvSpPr>
      <dsp:spPr>
        <a:xfrm>
          <a:off x="4390689"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dirty="0"/>
            <a:t>Debate on Transparency</a:t>
          </a:r>
          <a:r>
            <a:rPr lang="zh-CN" altLang="en-US" sz="2800" kern="1200" dirty="0"/>
            <a:t> </a:t>
          </a:r>
          <a:r>
            <a:rPr lang="en-US" altLang="zh-CN" sz="2800" kern="1200" dirty="0"/>
            <a:t>Requirement</a:t>
          </a:r>
          <a:endParaRPr lang="en-US" sz="2800" kern="1200" dirty="0"/>
        </a:p>
      </dsp:txBody>
      <dsp:txXfrm>
        <a:off x="4390689" y="3173830"/>
        <a:ext cx="3733593" cy="8708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7757E-B246-46C0-91A3-A9CAD2F5AD3C}">
      <dsp:nvSpPr>
        <dsp:cNvPr id="0" name=""/>
        <dsp:cNvSpPr/>
      </dsp:nvSpPr>
      <dsp:spPr>
        <a:xfrm>
          <a:off x="0" y="728014"/>
          <a:ext cx="10515600" cy="13006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F93FB-7DC9-4F16-ABB7-94FF60A89484}">
      <dsp:nvSpPr>
        <dsp:cNvPr id="0" name=""/>
        <dsp:cNvSpPr/>
      </dsp:nvSpPr>
      <dsp:spPr>
        <a:xfrm>
          <a:off x="28725" y="1005668"/>
          <a:ext cx="715368" cy="71536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AA5734-7C4F-4267-9D48-F4525559B420}">
      <dsp:nvSpPr>
        <dsp:cNvPr id="0" name=""/>
        <dsp:cNvSpPr/>
      </dsp:nvSpPr>
      <dsp:spPr>
        <a:xfrm>
          <a:off x="1137546" y="713018"/>
          <a:ext cx="4732020" cy="130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54" tIns="137654" rIns="137654" bIns="137654" numCol="1" spcCol="1270" anchor="ctr" anchorCtr="0">
          <a:noAutofit/>
        </a:bodyPr>
        <a:lstStyle/>
        <a:p>
          <a:pPr marL="0" lvl="0" indent="0" algn="l" defTabSz="1111250">
            <a:lnSpc>
              <a:spcPct val="100000"/>
            </a:lnSpc>
            <a:spcBef>
              <a:spcPct val="0"/>
            </a:spcBef>
            <a:spcAft>
              <a:spcPct val="35000"/>
            </a:spcAft>
            <a:buNone/>
          </a:pPr>
          <a:r>
            <a:rPr lang="en-US" sz="2500" b="1" kern="1200" dirty="0"/>
            <a:t>AI-assisted works</a:t>
          </a:r>
          <a:endParaRPr lang="en-US" sz="2500" kern="1200" dirty="0"/>
        </a:p>
      </dsp:txBody>
      <dsp:txXfrm>
        <a:off x="1137546" y="713018"/>
        <a:ext cx="4732020" cy="1300670"/>
      </dsp:txXfrm>
    </dsp:sp>
    <dsp:sp modelId="{09A1B7AE-7726-451B-B8B6-A060B1C5E2A6}">
      <dsp:nvSpPr>
        <dsp:cNvPr id="0" name=""/>
        <dsp:cNvSpPr/>
      </dsp:nvSpPr>
      <dsp:spPr>
        <a:xfrm>
          <a:off x="4568558" y="772992"/>
          <a:ext cx="5591398" cy="130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54" tIns="91440" rIns="137654" bIns="137654" numCol="1" spcCol="1270" anchor="t" anchorCtr="0">
          <a:noAutofit/>
        </a:bodyPr>
        <a:lstStyle/>
        <a:p>
          <a:pPr marL="0" lvl="0" indent="0" algn="l" defTabSz="889000">
            <a:lnSpc>
              <a:spcPct val="100000"/>
            </a:lnSpc>
            <a:spcBef>
              <a:spcPct val="0"/>
            </a:spcBef>
            <a:spcAft>
              <a:spcPct val="35000"/>
            </a:spcAft>
            <a:buNone/>
          </a:pPr>
          <a:r>
            <a:rPr lang="en-US" sz="2000" b="0" i="0" kern="1200" dirty="0"/>
            <a:t>AI serves as a tool to aid human creators</a:t>
          </a:r>
          <a:endParaRPr lang="en-US" sz="2000" kern="1200" dirty="0"/>
        </a:p>
        <a:p>
          <a:pPr marL="0" lvl="0" indent="0" algn="l" defTabSz="889000">
            <a:lnSpc>
              <a:spcPct val="100000"/>
            </a:lnSpc>
            <a:spcBef>
              <a:spcPct val="0"/>
            </a:spcBef>
            <a:spcAft>
              <a:spcPct val="35000"/>
            </a:spcAft>
            <a:buNone/>
          </a:pPr>
          <a:r>
            <a:rPr lang="en-US" sz="2000" b="0" i="0" kern="1200" dirty="0"/>
            <a:t>Humans retain control and employ intellectual creations to generate works</a:t>
          </a:r>
          <a:endParaRPr lang="en-US" sz="2000" kern="1200" dirty="0"/>
        </a:p>
      </dsp:txBody>
      <dsp:txXfrm>
        <a:off x="4568558" y="772992"/>
        <a:ext cx="5591398" cy="1300670"/>
      </dsp:txXfrm>
    </dsp:sp>
    <dsp:sp modelId="{0000DFF9-F7AB-48C9-9BC3-A56F2D325CB0}">
      <dsp:nvSpPr>
        <dsp:cNvPr id="0" name=""/>
        <dsp:cNvSpPr/>
      </dsp:nvSpPr>
      <dsp:spPr>
        <a:xfrm>
          <a:off x="0" y="2353852"/>
          <a:ext cx="10515600" cy="13006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60BAE8-5D36-4AAF-B654-95DDDA339410}">
      <dsp:nvSpPr>
        <dsp:cNvPr id="0" name=""/>
        <dsp:cNvSpPr/>
      </dsp:nvSpPr>
      <dsp:spPr>
        <a:xfrm>
          <a:off x="28725" y="2631506"/>
          <a:ext cx="715368" cy="71536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A8FF2-F8BF-4E43-966F-39BF2F0A6FDC}">
      <dsp:nvSpPr>
        <dsp:cNvPr id="0" name=""/>
        <dsp:cNvSpPr/>
      </dsp:nvSpPr>
      <dsp:spPr>
        <a:xfrm>
          <a:off x="1137546" y="2338855"/>
          <a:ext cx="4732020" cy="130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b="1" kern="1200" dirty="0"/>
            <a:t>AI-generated works</a:t>
          </a:r>
          <a:endParaRPr lang="en-US" sz="2500" b="0" i="0" kern="1200" dirty="0"/>
        </a:p>
      </dsp:txBody>
      <dsp:txXfrm>
        <a:off x="1137546" y="2338855"/>
        <a:ext cx="4732020" cy="1300670"/>
      </dsp:txXfrm>
    </dsp:sp>
    <dsp:sp modelId="{A4FF0F1F-2C6B-44A6-8DF7-515C19FD7366}">
      <dsp:nvSpPr>
        <dsp:cNvPr id="0" name=""/>
        <dsp:cNvSpPr/>
      </dsp:nvSpPr>
      <dsp:spPr>
        <a:xfrm>
          <a:off x="4592623" y="2428823"/>
          <a:ext cx="5743152" cy="130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54" tIns="91440" rIns="137654" bIns="137654" numCol="1" spcCol="1270" anchor="t" anchorCtr="0">
          <a:noAutofit/>
        </a:bodyPr>
        <a:lstStyle/>
        <a:p>
          <a:pPr marL="0" lvl="0" indent="0" algn="l" defTabSz="889000">
            <a:lnSpc>
              <a:spcPct val="100000"/>
            </a:lnSpc>
            <a:spcBef>
              <a:spcPct val="0"/>
            </a:spcBef>
            <a:spcAft>
              <a:spcPct val="35000"/>
            </a:spcAft>
            <a:buNone/>
          </a:pPr>
          <a:r>
            <a:rPr lang="en-US" sz="2000" b="0" i="0" kern="1200" dirty="0">
              <a:latin typeface="Aptos" panose="02110004020202020204"/>
              <a:ea typeface="+mn-ea"/>
              <a:cs typeface="+mn-cs"/>
            </a:rPr>
            <a:t>Human initiates the creative process, and AI generates the final creative output</a:t>
          </a:r>
        </a:p>
      </dsp:txBody>
      <dsp:txXfrm>
        <a:off x="4592623" y="2428823"/>
        <a:ext cx="5743152" cy="13006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0B933-5867-4752-B135-B2BE9C832453}">
      <dsp:nvSpPr>
        <dsp:cNvPr id="0" name=""/>
        <dsp:cNvSpPr/>
      </dsp:nvSpPr>
      <dsp:spPr>
        <a:xfrm>
          <a:off x="1020487" y="700399"/>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ACA22C-7904-4C75-9DF7-BE5B3CCCC761}">
      <dsp:nvSpPr>
        <dsp:cNvPr id="0" name=""/>
        <dsp:cNvSpPr/>
      </dsp:nvSpPr>
      <dsp:spPr>
        <a:xfrm>
          <a:off x="393"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dirty="0"/>
            <a:t>Protection</a:t>
          </a:r>
        </a:p>
      </dsp:txBody>
      <dsp:txXfrm>
        <a:off x="393" y="1925835"/>
        <a:ext cx="3138750" cy="470812"/>
      </dsp:txXfrm>
    </dsp:sp>
    <dsp:sp modelId="{E3CF8E36-F139-477C-AD83-3F0A0F1A2542}">
      <dsp:nvSpPr>
        <dsp:cNvPr id="0" name=""/>
        <dsp:cNvSpPr/>
      </dsp:nvSpPr>
      <dsp:spPr>
        <a:xfrm>
          <a:off x="393"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Grant </a:t>
          </a:r>
          <a:r>
            <a:rPr lang="en-US" sz="1700" b="0" i="0" kern="1200"/>
            <a:t>the right to reproduce, distribute, exhibit, perform, broadcast, adapt, translate, and exploit the work for economic gain</a:t>
          </a:r>
          <a:endParaRPr lang="en-US" sz="1700" kern="1200"/>
        </a:p>
      </dsp:txBody>
      <dsp:txXfrm>
        <a:off x="393" y="2455658"/>
        <a:ext cx="3138750" cy="1195279"/>
      </dsp:txXfrm>
    </dsp:sp>
    <dsp:sp modelId="{FB674CEE-C3F4-4DB8-AE43-0214A2F3E441}">
      <dsp:nvSpPr>
        <dsp:cNvPr id="0" name=""/>
        <dsp:cNvSpPr/>
      </dsp:nvSpPr>
      <dsp:spPr>
        <a:xfrm>
          <a:off x="4708518" y="700399"/>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086C06-5C4F-4203-8D2A-0AE27084B411}">
      <dsp:nvSpPr>
        <dsp:cNvPr id="0" name=""/>
        <dsp:cNvSpPr/>
      </dsp:nvSpPr>
      <dsp:spPr>
        <a:xfrm>
          <a:off x="3688425"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Recognition</a:t>
          </a:r>
        </a:p>
      </dsp:txBody>
      <dsp:txXfrm>
        <a:off x="3688425" y="1925835"/>
        <a:ext cx="3138750" cy="470812"/>
      </dsp:txXfrm>
    </dsp:sp>
    <dsp:sp modelId="{7266F62B-AC78-4A58-9188-BBB24CB640BB}">
      <dsp:nvSpPr>
        <dsp:cNvPr id="0" name=""/>
        <dsp:cNvSpPr/>
      </dsp:nvSpPr>
      <dsp:spPr>
        <a:xfrm>
          <a:off x="3688425"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The author is the rightful owner of the copyright and holds the moral and economic rights associated with the work</a:t>
          </a:r>
          <a:endParaRPr lang="en-US" sz="1700" kern="1200"/>
        </a:p>
      </dsp:txBody>
      <dsp:txXfrm>
        <a:off x="3688425" y="2455658"/>
        <a:ext cx="3138750" cy="1195279"/>
      </dsp:txXfrm>
    </dsp:sp>
    <dsp:sp modelId="{98209B31-D401-4317-AA71-8336A8828B32}">
      <dsp:nvSpPr>
        <dsp:cNvPr id="0" name=""/>
        <dsp:cNvSpPr/>
      </dsp:nvSpPr>
      <dsp:spPr>
        <a:xfrm>
          <a:off x="8396550" y="700399"/>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E4F7D-E77F-4CD7-9F2B-EB9259D5EB20}">
      <dsp:nvSpPr>
        <dsp:cNvPr id="0" name=""/>
        <dsp:cNvSpPr/>
      </dsp:nvSpPr>
      <dsp:spPr>
        <a:xfrm>
          <a:off x="7376456" y="192583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90000"/>
            </a:lnSpc>
            <a:spcBef>
              <a:spcPct val="0"/>
            </a:spcBef>
            <a:spcAft>
              <a:spcPct val="35000"/>
            </a:spcAft>
            <a:buNone/>
            <a:defRPr b="1"/>
          </a:pPr>
          <a:r>
            <a:rPr lang="en-US" sz="3300" kern="1200"/>
            <a:t>Preservation</a:t>
          </a:r>
        </a:p>
      </dsp:txBody>
      <dsp:txXfrm>
        <a:off x="7376456" y="1925835"/>
        <a:ext cx="3138750" cy="470812"/>
      </dsp:txXfrm>
    </dsp:sp>
    <dsp:sp modelId="{0D241A2E-785C-4731-8A3A-014ECA8FD0C0}">
      <dsp:nvSpPr>
        <dsp:cNvPr id="0" name=""/>
        <dsp:cNvSpPr/>
      </dsp:nvSpPr>
      <dsp:spPr>
        <a:xfrm>
          <a:off x="7376456" y="2455658"/>
          <a:ext cx="3138750" cy="119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a:t>The term encompasses both human authors and legal entities.</a:t>
          </a:r>
          <a:endParaRPr lang="en-US" sz="1700" kern="1200"/>
        </a:p>
      </dsp:txBody>
      <dsp:txXfrm>
        <a:off x="7376456" y="2455658"/>
        <a:ext cx="3138750" cy="1195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5B2F8-9E6E-4106-9698-0F7440D07371}">
      <dsp:nvSpPr>
        <dsp:cNvPr id="0" name=""/>
        <dsp:cNvSpPr/>
      </dsp:nvSpPr>
      <dsp:spPr>
        <a:xfrm>
          <a:off x="2251" y="1641312"/>
          <a:ext cx="918421" cy="918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3BC9991-7F5F-482E-BD9B-585A858C4F3A}">
      <dsp:nvSpPr>
        <dsp:cNvPr id="0" name=""/>
        <dsp:cNvSpPr/>
      </dsp:nvSpPr>
      <dsp:spPr>
        <a:xfrm>
          <a:off x="2251" y="2693452"/>
          <a:ext cx="2624062" cy="393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dirty="0"/>
            <a:t>Authorship</a:t>
          </a:r>
        </a:p>
      </dsp:txBody>
      <dsp:txXfrm>
        <a:off x="2251" y="2693452"/>
        <a:ext cx="2624062" cy="393609"/>
      </dsp:txXfrm>
    </dsp:sp>
    <dsp:sp modelId="{8993642A-E731-4A0A-AF72-F9687510AE05}">
      <dsp:nvSpPr>
        <dsp:cNvPr id="0" name=""/>
        <dsp:cNvSpPr/>
      </dsp:nvSpPr>
      <dsp:spPr>
        <a:xfrm>
          <a:off x="2251" y="3149255"/>
          <a:ext cx="2624062" cy="160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i="0" kern="1200" dirty="0"/>
            <a:t>Should Copyright be Granted to AI-Generated Literary and Artistic Works, or Should Human Involvement be Mandatory?</a:t>
          </a:r>
          <a:endParaRPr lang="en-US" sz="1700" b="1" kern="1200" dirty="0"/>
        </a:p>
      </dsp:txBody>
      <dsp:txXfrm>
        <a:off x="2251" y="3149255"/>
        <a:ext cx="2624062" cy="1601765"/>
      </dsp:txXfrm>
    </dsp:sp>
    <dsp:sp modelId="{6912A13A-C80B-4F4A-AD44-0AC85C36EEE2}">
      <dsp:nvSpPr>
        <dsp:cNvPr id="0" name=""/>
        <dsp:cNvSpPr/>
      </dsp:nvSpPr>
      <dsp:spPr>
        <a:xfrm>
          <a:off x="3085525" y="1641312"/>
          <a:ext cx="918421" cy="918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670B28-5BAA-4435-84B4-22FB874C708F}">
      <dsp:nvSpPr>
        <dsp:cNvPr id="0" name=""/>
        <dsp:cNvSpPr/>
      </dsp:nvSpPr>
      <dsp:spPr>
        <a:xfrm>
          <a:off x="3085525" y="2693452"/>
          <a:ext cx="2624062" cy="393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Originality</a:t>
          </a:r>
        </a:p>
      </dsp:txBody>
      <dsp:txXfrm>
        <a:off x="3085525" y="2693452"/>
        <a:ext cx="2624062" cy="393609"/>
      </dsp:txXfrm>
    </dsp:sp>
    <dsp:sp modelId="{2D34EE87-1457-4615-961F-F50669BD23F6}">
      <dsp:nvSpPr>
        <dsp:cNvPr id="0" name=""/>
        <dsp:cNvSpPr/>
      </dsp:nvSpPr>
      <dsp:spPr>
        <a:xfrm>
          <a:off x="3085525" y="3149255"/>
          <a:ext cx="2624062" cy="160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i="0" kern="1200" dirty="0"/>
            <a:t>Can AI-Generated Works Be Regarded as Original If Copyright is Attributed?</a:t>
          </a:r>
          <a:endParaRPr lang="en-US" sz="1700" b="1" kern="1200" dirty="0"/>
        </a:p>
      </dsp:txBody>
      <dsp:txXfrm>
        <a:off x="3085525" y="3149255"/>
        <a:ext cx="2624062" cy="1601765"/>
      </dsp:txXfrm>
    </dsp:sp>
    <dsp:sp modelId="{CEEB8400-B003-4C88-ADFA-D2C06DF3FE5E}">
      <dsp:nvSpPr>
        <dsp:cNvPr id="0" name=""/>
        <dsp:cNvSpPr/>
      </dsp:nvSpPr>
      <dsp:spPr>
        <a:xfrm>
          <a:off x="6168798" y="1641312"/>
          <a:ext cx="918421" cy="918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57A65EE-3C3A-4D02-A853-01CB19F577AC}">
      <dsp:nvSpPr>
        <dsp:cNvPr id="0" name=""/>
        <dsp:cNvSpPr/>
      </dsp:nvSpPr>
      <dsp:spPr>
        <a:xfrm>
          <a:off x="6168798" y="2693452"/>
          <a:ext cx="2624062" cy="393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Ownership</a:t>
          </a:r>
        </a:p>
      </dsp:txBody>
      <dsp:txXfrm>
        <a:off x="6168798" y="2693452"/>
        <a:ext cx="2624062" cy="393609"/>
      </dsp:txXfrm>
    </dsp:sp>
    <dsp:sp modelId="{F4996781-0A3F-4983-8F20-F1B6272AE0FA}">
      <dsp:nvSpPr>
        <dsp:cNvPr id="0" name=""/>
        <dsp:cNvSpPr/>
      </dsp:nvSpPr>
      <dsp:spPr>
        <a:xfrm>
          <a:off x="6168798" y="3149255"/>
          <a:ext cx="2624062" cy="160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dirty="0"/>
            <a:t>Who is the O</a:t>
          </a:r>
          <a:r>
            <a:rPr lang="en-US" sz="1700" b="1" i="0" kern="1200" dirty="0"/>
            <a:t>wnership of Copyright in AI-Generated Works?</a:t>
          </a:r>
          <a:endParaRPr lang="en-US" sz="1700" b="1" kern="1200" dirty="0"/>
        </a:p>
      </dsp:txBody>
      <dsp:txXfrm>
        <a:off x="6168798" y="3149255"/>
        <a:ext cx="2624062" cy="16017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B6E74-4F52-40D4-B128-1F66068F510B}">
      <dsp:nvSpPr>
        <dsp:cNvPr id="0" name=""/>
        <dsp:cNvSpPr/>
      </dsp:nvSpPr>
      <dsp:spPr>
        <a:xfrm>
          <a:off x="393" y="824693"/>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3CB9DF-D21B-41B6-82A7-38DE596E07F5}">
      <dsp:nvSpPr>
        <dsp:cNvPr id="0" name=""/>
        <dsp:cNvSpPr/>
      </dsp:nvSpPr>
      <dsp:spPr>
        <a:xfrm>
          <a:off x="393" y="203943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kern="1200"/>
            <a:t>Human Author</a:t>
          </a:r>
        </a:p>
      </dsp:txBody>
      <dsp:txXfrm>
        <a:off x="393" y="2039439"/>
        <a:ext cx="3138750" cy="470812"/>
      </dsp:txXfrm>
    </dsp:sp>
    <dsp:sp modelId="{6C14D8A8-D96A-4810-AD62-B1EC2F00D627}">
      <dsp:nvSpPr>
        <dsp:cNvPr id="0" name=""/>
        <dsp:cNvSpPr/>
      </dsp:nvSpPr>
      <dsp:spPr>
        <a:xfrm>
          <a:off x="393" y="2564291"/>
          <a:ext cx="3138750" cy="9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Who made the necessary arrangements for the creation of the work, particularly in the case of AI-assisted works</a:t>
          </a:r>
          <a:endParaRPr lang="en-US" sz="1700" kern="1200"/>
        </a:p>
      </dsp:txBody>
      <dsp:txXfrm>
        <a:off x="393" y="2564291"/>
        <a:ext cx="3138750" cy="962353"/>
      </dsp:txXfrm>
    </dsp:sp>
    <dsp:sp modelId="{AEE92BAB-3518-4C48-833A-80898D77C3D4}">
      <dsp:nvSpPr>
        <dsp:cNvPr id="0" name=""/>
        <dsp:cNvSpPr/>
      </dsp:nvSpPr>
      <dsp:spPr>
        <a:xfrm>
          <a:off x="3688425" y="824693"/>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5C6D5B-2EC8-401B-9F49-1E9FD89E840D}">
      <dsp:nvSpPr>
        <dsp:cNvPr id="0" name=""/>
        <dsp:cNvSpPr/>
      </dsp:nvSpPr>
      <dsp:spPr>
        <a:xfrm>
          <a:off x="3688425" y="203943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b="1" i="0" kern="1200"/>
            <a:t>Technical Program</a:t>
          </a:r>
          <a:endParaRPr lang="en-US" sz="2900" b="1" kern="1200"/>
        </a:p>
      </dsp:txBody>
      <dsp:txXfrm>
        <a:off x="3688425" y="2039439"/>
        <a:ext cx="3138750" cy="470812"/>
      </dsp:txXfrm>
    </dsp:sp>
    <dsp:sp modelId="{BF117E58-5B85-4AE8-ACB6-74E2CFE25180}">
      <dsp:nvSpPr>
        <dsp:cNvPr id="0" name=""/>
        <dsp:cNvSpPr/>
      </dsp:nvSpPr>
      <dsp:spPr>
        <a:xfrm>
          <a:off x="3688425" y="2564291"/>
          <a:ext cx="3138750" cy="9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dirty="0"/>
            <a:t>In the context of a unique situation wherein AI generates works without direct human intervention</a:t>
          </a:r>
          <a:endParaRPr lang="en-US" sz="1700" kern="1200" dirty="0"/>
        </a:p>
      </dsp:txBody>
      <dsp:txXfrm>
        <a:off x="3688425" y="2564291"/>
        <a:ext cx="3138750" cy="962353"/>
      </dsp:txXfrm>
    </dsp:sp>
    <dsp:sp modelId="{2C2694EF-726C-45C4-93B6-703957A552D7}">
      <dsp:nvSpPr>
        <dsp:cNvPr id="0" name=""/>
        <dsp:cNvSpPr/>
      </dsp:nvSpPr>
      <dsp:spPr>
        <a:xfrm>
          <a:off x="7376456" y="824693"/>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6025-ABB4-4EAE-B5F5-4DFDC005FDCD}">
      <dsp:nvSpPr>
        <dsp:cNvPr id="0" name=""/>
        <dsp:cNvSpPr/>
      </dsp:nvSpPr>
      <dsp:spPr>
        <a:xfrm>
          <a:off x="7376456" y="2039439"/>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90000"/>
            </a:lnSpc>
            <a:spcBef>
              <a:spcPct val="0"/>
            </a:spcBef>
            <a:spcAft>
              <a:spcPct val="35000"/>
            </a:spcAft>
            <a:buNone/>
            <a:defRPr b="1"/>
          </a:pPr>
          <a:r>
            <a:rPr lang="en-US" sz="2900" b="1" i="0" kern="1200"/>
            <a:t>Programmer</a:t>
          </a:r>
          <a:r>
            <a:rPr lang="en-US" sz="2900" b="0" i="0" kern="1200"/>
            <a:t> </a:t>
          </a:r>
          <a:endParaRPr lang="en-US" sz="2900" kern="1200"/>
        </a:p>
      </dsp:txBody>
      <dsp:txXfrm>
        <a:off x="7376456" y="2039439"/>
        <a:ext cx="3138750" cy="470812"/>
      </dsp:txXfrm>
    </dsp:sp>
    <dsp:sp modelId="{EAC296A3-DEEF-410E-A832-1C1F66CA2479}">
      <dsp:nvSpPr>
        <dsp:cNvPr id="0" name=""/>
        <dsp:cNvSpPr/>
      </dsp:nvSpPr>
      <dsp:spPr>
        <a:xfrm>
          <a:off x="7376456" y="2564291"/>
          <a:ext cx="3138750" cy="962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Those responsible for developing and establishing the AI application that ultimately generates the work.</a:t>
          </a:r>
          <a:endParaRPr lang="en-US" sz="1700" kern="1200"/>
        </a:p>
      </dsp:txBody>
      <dsp:txXfrm>
        <a:off x="7376456" y="2564291"/>
        <a:ext cx="3138750" cy="9623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D3A83-CB66-2C41-A211-09494858D9B7}">
      <dsp:nvSpPr>
        <dsp:cNvPr id="0" name=""/>
        <dsp:cNvSpPr/>
      </dsp:nvSpPr>
      <dsp:spPr>
        <a:xfrm rot="5400000">
          <a:off x="1123275" y="1148936"/>
          <a:ext cx="1110979" cy="1848644"/>
        </a:xfrm>
        <a:prstGeom prst="corner">
          <a:avLst>
            <a:gd name="adj1" fmla="val 16120"/>
            <a:gd name="adj2" fmla="val 1611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01FBF8-BAE1-CE4D-AE67-C6156923D80D}">
      <dsp:nvSpPr>
        <dsp:cNvPr id="0" name=""/>
        <dsp:cNvSpPr/>
      </dsp:nvSpPr>
      <dsp:spPr>
        <a:xfrm>
          <a:off x="937825" y="1701282"/>
          <a:ext cx="1668966" cy="146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b="1" i="0" kern="1200" dirty="0"/>
            <a:t>Collecting and analyzing data</a:t>
          </a:r>
          <a:endParaRPr lang="en-US" sz="2000" b="1" kern="1200" dirty="0"/>
        </a:p>
      </dsp:txBody>
      <dsp:txXfrm>
        <a:off x="937825" y="1701282"/>
        <a:ext cx="1668966" cy="1462946"/>
      </dsp:txXfrm>
    </dsp:sp>
    <dsp:sp modelId="{4AD31B13-3ECF-0245-AA30-4A3FC9587F20}">
      <dsp:nvSpPr>
        <dsp:cNvPr id="0" name=""/>
        <dsp:cNvSpPr/>
      </dsp:nvSpPr>
      <dsp:spPr>
        <a:xfrm>
          <a:off x="2291892" y="1012837"/>
          <a:ext cx="314899" cy="314899"/>
        </a:xfrm>
        <a:prstGeom prst="triangle">
          <a:avLst>
            <a:gd name="adj" fmla="val 100000"/>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1AFE8F-C910-4F48-8929-26060BB55971}">
      <dsp:nvSpPr>
        <dsp:cNvPr id="0" name=""/>
        <dsp:cNvSpPr/>
      </dsp:nvSpPr>
      <dsp:spPr>
        <a:xfrm rot="5400000">
          <a:off x="3166416" y="643359"/>
          <a:ext cx="1110979" cy="1848644"/>
        </a:xfrm>
        <a:prstGeom prst="corner">
          <a:avLst>
            <a:gd name="adj1" fmla="val 16120"/>
            <a:gd name="adj2" fmla="val 16110"/>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6FA181-8695-794D-85E0-7D2361DB71C2}">
      <dsp:nvSpPr>
        <dsp:cNvPr id="0" name=""/>
        <dsp:cNvSpPr/>
      </dsp:nvSpPr>
      <dsp:spPr>
        <a:xfrm>
          <a:off x="2980966" y="1195705"/>
          <a:ext cx="1668966" cy="146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b="1" i="0" kern="1200" dirty="0"/>
            <a:t>Writing after the trigger conditions are met</a:t>
          </a:r>
          <a:endParaRPr lang="en-US" sz="2000" b="1" kern="1200" dirty="0"/>
        </a:p>
      </dsp:txBody>
      <dsp:txXfrm>
        <a:off x="2980966" y="1195705"/>
        <a:ext cx="1668966" cy="1462946"/>
      </dsp:txXfrm>
    </dsp:sp>
    <dsp:sp modelId="{7600AD7E-F685-094E-ADCF-AB5ABEA84546}">
      <dsp:nvSpPr>
        <dsp:cNvPr id="0" name=""/>
        <dsp:cNvSpPr/>
      </dsp:nvSpPr>
      <dsp:spPr>
        <a:xfrm>
          <a:off x="4335033" y="507260"/>
          <a:ext cx="314899" cy="314899"/>
        </a:xfrm>
        <a:prstGeom prst="triangle">
          <a:avLst>
            <a:gd name="adj" fmla="val 100000"/>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FB7C3-9FC8-EB47-ADDA-09B4451E8BFE}">
      <dsp:nvSpPr>
        <dsp:cNvPr id="0" name=""/>
        <dsp:cNvSpPr/>
      </dsp:nvSpPr>
      <dsp:spPr>
        <a:xfrm rot="5400000">
          <a:off x="5209557" y="137782"/>
          <a:ext cx="1110979" cy="1848644"/>
        </a:xfrm>
        <a:prstGeom prst="corner">
          <a:avLst>
            <a:gd name="adj1" fmla="val 16120"/>
            <a:gd name="adj2" fmla="val 1611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AB234-ABCF-2247-9631-E5EC0564C937}">
      <dsp:nvSpPr>
        <dsp:cNvPr id="0" name=""/>
        <dsp:cNvSpPr/>
      </dsp:nvSpPr>
      <dsp:spPr>
        <a:xfrm>
          <a:off x="5024107" y="690128"/>
          <a:ext cx="1668966" cy="146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b="1" i="0" kern="1200"/>
            <a:t>Smart proofreading</a:t>
          </a:r>
          <a:endParaRPr lang="en-US" sz="2000" b="1" kern="1200"/>
        </a:p>
      </dsp:txBody>
      <dsp:txXfrm>
        <a:off x="5024107" y="690128"/>
        <a:ext cx="1668966" cy="1462946"/>
      </dsp:txXfrm>
    </dsp:sp>
    <dsp:sp modelId="{65F5EB05-DB60-FF4D-83E7-F9CACA7C7366}">
      <dsp:nvSpPr>
        <dsp:cNvPr id="0" name=""/>
        <dsp:cNvSpPr/>
      </dsp:nvSpPr>
      <dsp:spPr>
        <a:xfrm>
          <a:off x="6378174" y="1682"/>
          <a:ext cx="314899" cy="314899"/>
        </a:xfrm>
        <a:prstGeom prst="triangle">
          <a:avLst>
            <a:gd name="adj" fmla="val 10000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28358-0F33-EE4E-8D1F-2B80CD9F45F7}">
      <dsp:nvSpPr>
        <dsp:cNvPr id="0" name=""/>
        <dsp:cNvSpPr/>
      </dsp:nvSpPr>
      <dsp:spPr>
        <a:xfrm rot="5400000">
          <a:off x="7252697" y="-367795"/>
          <a:ext cx="1110979" cy="1848644"/>
        </a:xfrm>
        <a:prstGeom prst="corner">
          <a:avLst>
            <a:gd name="adj1" fmla="val 16120"/>
            <a:gd name="adj2" fmla="val 16110"/>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2EE1D-4485-5549-B8F0-B2B225D4A590}">
      <dsp:nvSpPr>
        <dsp:cNvPr id="0" name=""/>
        <dsp:cNvSpPr/>
      </dsp:nvSpPr>
      <dsp:spPr>
        <a:xfrm>
          <a:off x="7067247" y="184551"/>
          <a:ext cx="1668966" cy="146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marL="0" lvl="0" indent="0" algn="l" defTabSz="889000">
            <a:lnSpc>
              <a:spcPct val="90000"/>
            </a:lnSpc>
            <a:spcBef>
              <a:spcPct val="0"/>
            </a:spcBef>
            <a:spcAft>
              <a:spcPct val="35000"/>
            </a:spcAft>
            <a:buNone/>
          </a:pPr>
          <a:r>
            <a:rPr lang="en-US" sz="2000" b="1" i="0" kern="1200" dirty="0"/>
            <a:t>Automatic distributing the articles to online platforms</a:t>
          </a:r>
          <a:endParaRPr lang="en-US" sz="2000" b="1" kern="1200" dirty="0"/>
        </a:p>
      </dsp:txBody>
      <dsp:txXfrm>
        <a:off x="7067247" y="184551"/>
        <a:ext cx="1668966" cy="14629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B1A7E-FB6B-4153-AB1C-17CE070102B1}">
      <dsp:nvSpPr>
        <dsp:cNvPr id="0" name=""/>
        <dsp:cNvSpPr/>
      </dsp:nvSpPr>
      <dsp:spPr>
        <a:xfrm>
          <a:off x="3716" y="380743"/>
          <a:ext cx="1306757" cy="1306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3F960-2647-40CF-80EA-6602A5273C63}">
      <dsp:nvSpPr>
        <dsp:cNvPr id="0" name=""/>
        <dsp:cNvSpPr/>
      </dsp:nvSpPr>
      <dsp:spPr>
        <a:xfrm>
          <a:off x="3716"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AI-produced works</a:t>
          </a:r>
        </a:p>
      </dsp:txBody>
      <dsp:txXfrm>
        <a:off x="3716" y="1845051"/>
        <a:ext cx="3733593" cy="1255500"/>
      </dsp:txXfrm>
    </dsp:sp>
    <dsp:sp modelId="{3260BF64-5BBE-405E-B140-19D15533F5C3}">
      <dsp:nvSpPr>
        <dsp:cNvPr id="0" name=""/>
        <dsp:cNvSpPr/>
      </dsp:nvSpPr>
      <dsp:spPr>
        <a:xfrm>
          <a:off x="3716"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a:t>Authorship, Originality, Ownership</a:t>
          </a:r>
        </a:p>
      </dsp:txBody>
      <dsp:txXfrm>
        <a:off x="3716" y="3173830"/>
        <a:ext cx="3733593" cy="870868"/>
      </dsp:txXfrm>
    </dsp:sp>
    <dsp:sp modelId="{AB96FEFA-AD60-4012-ACB8-17B79A489677}">
      <dsp:nvSpPr>
        <dsp:cNvPr id="0" name=""/>
        <dsp:cNvSpPr/>
      </dsp:nvSpPr>
      <dsp:spPr>
        <a:xfrm>
          <a:off x="4390689" y="380743"/>
          <a:ext cx="1306757" cy="1306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BB27D-3F5E-4B26-807C-BA3E67318619}">
      <dsp:nvSpPr>
        <dsp:cNvPr id="0" name=""/>
        <dsp:cNvSpPr/>
      </dsp:nvSpPr>
      <dsp:spPr>
        <a:xfrm>
          <a:off x="4390689" y="1845051"/>
          <a:ext cx="3733593" cy="125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778000">
            <a:lnSpc>
              <a:spcPct val="100000"/>
            </a:lnSpc>
            <a:spcBef>
              <a:spcPct val="0"/>
            </a:spcBef>
            <a:spcAft>
              <a:spcPct val="35000"/>
            </a:spcAft>
            <a:buNone/>
            <a:defRPr b="1"/>
          </a:pPr>
          <a:r>
            <a:rPr lang="en-US" sz="4000" kern="1200"/>
            <a:t>Copyright of training data </a:t>
          </a:r>
        </a:p>
      </dsp:txBody>
      <dsp:txXfrm>
        <a:off x="4390689" y="1845051"/>
        <a:ext cx="3733593" cy="1255500"/>
      </dsp:txXfrm>
    </dsp:sp>
    <dsp:sp modelId="{48BC3E45-2176-41CF-BB48-12306AB2F670}">
      <dsp:nvSpPr>
        <dsp:cNvPr id="0" name=""/>
        <dsp:cNvSpPr/>
      </dsp:nvSpPr>
      <dsp:spPr>
        <a:xfrm>
          <a:off x="4390689" y="3173830"/>
          <a:ext cx="3733593" cy="870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US" sz="2800" kern="1200" dirty="0"/>
            <a:t>Debate on Transparency</a:t>
          </a:r>
          <a:r>
            <a:rPr lang="zh-CN" altLang="en-US" sz="2800" kern="1200" dirty="0"/>
            <a:t> </a:t>
          </a:r>
          <a:r>
            <a:rPr lang="en-US" altLang="zh-CN" sz="2800" kern="1200" dirty="0"/>
            <a:t>Requirement</a:t>
          </a:r>
          <a:endParaRPr lang="en-US" sz="2800" kern="1200" dirty="0"/>
        </a:p>
      </dsp:txBody>
      <dsp:txXfrm>
        <a:off x="4390689" y="3173830"/>
        <a:ext cx="3733593" cy="870868"/>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7F6F3D-3255-A84F-96C8-2F98B4D902E5}"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BE49BA-D4D0-D940-AAD3-CFE808BF8EE7}" type="slidenum">
              <a:rPr lang="en-US" smtClean="0"/>
              <a:t>‹#›</a:t>
            </a:fld>
            <a:endParaRPr lang="en-US"/>
          </a:p>
        </p:txBody>
      </p:sp>
    </p:spTree>
    <p:extLst>
      <p:ext uri="{BB962C8B-B14F-4D97-AF65-F5344CB8AC3E}">
        <p14:creationId xmlns:p14="http://schemas.microsoft.com/office/powerpoint/2010/main" val="376187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recent years, AI has been increasingly used to generate a wide range of literary works—from poetry and fiction to news articles and even academic papers. A notable example is the AI model GPT-4, which can produce human-like text with a level of sophistication that is often indistinguishable from that of a human author. This remarkable capability has sparked growing concerns around the ownership and copyright protection of literary works created by AI.</a:t>
            </a:r>
          </a:p>
          <a:p>
            <a:pPr>
              <a:buNone/>
            </a:pPr>
            <a:endParaRPr lang="en-US" dirty="0"/>
          </a:p>
          <a:p>
            <a:pPr>
              <a:buNone/>
            </a:pPr>
            <a:r>
              <a:rPr lang="en-US" dirty="0"/>
              <a:t>This surge in AI-generated works has introduced a significant challenge in the field of intellectual property law: who holds the copyright for literary works created by AI?</a:t>
            </a:r>
          </a:p>
          <a:p>
            <a:pPr>
              <a:buNone/>
            </a:pPr>
            <a:endParaRPr lang="en-US" dirty="0"/>
          </a:p>
          <a:p>
            <a:r>
              <a:rPr lang="en-US" dirty="0"/>
              <a:t>Before delving into the legal landscape, it is important to define AI and its growing role in literary creation. AI refers to computer systems capable of performing tasks that typically require human intelligence, such as language processing, decision-making, and problem-solving. These systems rely on algorithms and statistical models to learn from vast datasets and continually improve their </a:t>
            </a:r>
            <a:r>
              <a:rPr lang="en-US" dirty="0" err="1"/>
              <a:t>performance.This</a:t>
            </a:r>
            <a:r>
              <a:rPr lang="en-US" dirty="0"/>
              <a:t> autocomplete snapshot is a subtle but powerful illustration of how AI is being trained to emulate various human styles, formats, and expressions. It also raises important questions: when AI can mimic so much of our creative work—who is the real author? And who owns the result?</a:t>
            </a:r>
          </a:p>
          <a:p>
            <a:pPr>
              <a:buNone/>
            </a:pPr>
            <a:endParaRPr lang="en-US" dirty="0"/>
          </a:p>
          <a:p>
            <a:pPr>
              <a:buNone/>
            </a:pPr>
            <a:r>
              <a:rPr lang="en-US" dirty="0"/>
              <a:t>In this presentation, I will explore the regulatory landscape of AI and copyright in three major global economies: the European Union (EU), the United States (US), and China. I will examine the legal frameworks and key court decisions that have emerged in response to this issue, highlighting both the similarities and differences in each region’s approach.</a:t>
            </a:r>
            <a:br>
              <a:rPr lang="en-US" dirty="0"/>
            </a:br>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3</a:t>
            </a:fld>
            <a:endParaRPr lang="en-US"/>
          </a:p>
        </p:txBody>
      </p:sp>
    </p:spTree>
    <p:extLst>
      <p:ext uri="{BB962C8B-B14F-4D97-AF65-F5344CB8AC3E}">
        <p14:creationId xmlns:p14="http://schemas.microsoft.com/office/powerpoint/2010/main" val="174160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Copyright protection (17 U.S. Code 102): original works of authorship fixed in any tangible medium of expression.</a:t>
            </a:r>
          </a:p>
          <a:p>
            <a:endParaRPr lang="en-US" sz="1200" dirty="0"/>
          </a:p>
          <a:p>
            <a:r>
              <a:rPr lang="en-US" sz="1200" dirty="0"/>
              <a:t>Copyright Act of 1976: copyright ownership is generally attributed to the natural person or persons who created the work, unless the work was created within the scope of employment or was a work made for hire. </a:t>
            </a:r>
          </a:p>
          <a:p>
            <a:endParaRPr lang="en-US" sz="1200" dirty="0"/>
          </a:p>
          <a:p>
            <a:r>
              <a:rPr lang="en-US" sz="1200" dirty="0"/>
              <a:t>Section 201 (b) of the Copyright Act: In the case of a work made for hire, the employer or other person for whom the work was prepared is considered the author for purposes of this title, and, unless the parties have expressly agreed otherwise in a written instrument signed by them, owns all of the rights comprised the copyright.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Relationship to AI</a:t>
            </a:r>
            <a:r>
              <a:rPr lang="en-US" sz="1200" dirty="0"/>
              <a:t>: If an AI-generated work is created within the scope of employment or is a work made for hire, the employer or commissioning party would likely to be considered the author and owner of the copyright in the work.</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12</a:t>
            </a:fld>
            <a:endParaRPr lang="en-US"/>
          </a:p>
        </p:txBody>
      </p:sp>
    </p:spTree>
    <p:extLst>
      <p:ext uri="{BB962C8B-B14F-4D97-AF65-F5344CB8AC3E}">
        <p14:creationId xmlns:p14="http://schemas.microsoft.com/office/powerpoint/2010/main" val="409017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In 2011, British wildlife photographer David Slater set up a camera in an Indonesian forest to photograph crested macaques. During the shoot, one of the monkeys—later identified as Naruto—pressed the shutter button himself, taking a series of selfies. The photos quickly went viral online.</a:t>
            </a:r>
            <a:br>
              <a:rPr lang="en-US" b="0" dirty="0"/>
            </a:br>
            <a:endParaRPr lang="en-US" b="0" dirty="0"/>
          </a:p>
          <a:p>
            <a:pPr>
              <a:buNone/>
            </a:pPr>
            <a:r>
              <a:rPr lang="en-US" b="0" dirty="0"/>
              <a:t>The legal issue arose when PETA (People for the Ethical Treatment of Animals) filed a lawsuit against Slater on behalf of Naruto, arguing that since the monkey physically took the photo, he should be recognized as the true “author.”</a:t>
            </a:r>
          </a:p>
          <a:p>
            <a:pPr>
              <a:buNone/>
            </a:pPr>
            <a:endParaRPr lang="en-US" b="0" dirty="0"/>
          </a:p>
          <a:p>
            <a:pPr>
              <a:buNone/>
            </a:pPr>
            <a:r>
              <a:rPr lang="en-US" b="0" dirty="0"/>
              <a:t>However, the Ninth Circuit Court of Appeals ruled that non-human animals do not have legal standing under U.S. copyright law, and therefore cannot own or claim copyright.</a:t>
            </a:r>
          </a:p>
          <a:p>
            <a:pPr>
              <a:buNone/>
            </a:pPr>
            <a:endParaRPr lang="en-US" b="0" dirty="0"/>
          </a:p>
          <a:p>
            <a:r>
              <a:rPr lang="en-US" b="0" dirty="0"/>
              <a:t>This case is highly relevant to the AI authorship debate, as it underscores the legal challenges of attributing copyright to non-human creators—whether they be animals or machines.</a:t>
            </a:r>
          </a:p>
        </p:txBody>
      </p:sp>
      <p:sp>
        <p:nvSpPr>
          <p:cNvPr id="4" name="Slide Number Placeholder 3"/>
          <p:cNvSpPr>
            <a:spLocks noGrp="1"/>
          </p:cNvSpPr>
          <p:nvPr>
            <p:ph type="sldNum" sz="quarter" idx="5"/>
          </p:nvPr>
        </p:nvSpPr>
        <p:spPr/>
        <p:txBody>
          <a:bodyPr/>
          <a:lstStyle/>
          <a:p>
            <a:fld id="{3EBE49BA-D4D0-D940-AAD3-CFE808BF8EE7}" type="slidenum">
              <a:rPr lang="en-US" smtClean="0"/>
              <a:t>13</a:t>
            </a:fld>
            <a:endParaRPr lang="en-US"/>
          </a:p>
        </p:txBody>
      </p:sp>
    </p:spTree>
    <p:extLst>
      <p:ext uri="{BB962C8B-B14F-4D97-AF65-F5344CB8AC3E}">
        <p14:creationId xmlns:p14="http://schemas.microsoft.com/office/powerpoint/2010/main" val="2958914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In a notable case involving AI-generated content, the U.S. Copyright Office initially granted copyright registration to the graphic comic book </a:t>
            </a:r>
            <a:r>
              <a:rPr lang="en-US" b="0" i="1" dirty="0"/>
              <a:t>Zarya of the Dawn</a:t>
            </a:r>
            <a:r>
              <a:rPr lang="en-US" b="0" dirty="0"/>
              <a:t> in September 2022. This appeared to mark one of the first instances of an AI-generated work receiving copyright protection in the United States.</a:t>
            </a:r>
          </a:p>
          <a:p>
            <a:pPr>
              <a:buNone/>
            </a:pPr>
            <a:endParaRPr lang="en-US" b="0" dirty="0"/>
          </a:p>
          <a:p>
            <a:pPr>
              <a:buNone/>
            </a:pPr>
            <a:r>
              <a:rPr lang="en-US" b="0" dirty="0"/>
              <a:t>However, in late 2022, it was revealed that the comic’s images were created using Midjourney, an AI image generation tool. Following this discovery, the Copyright Office partially revoked the registration in February 2023.</a:t>
            </a:r>
          </a:p>
          <a:p>
            <a:pPr>
              <a:buNone/>
            </a:pPr>
            <a:endParaRPr lang="en-US" b="0" dirty="0"/>
          </a:p>
          <a:p>
            <a:pPr>
              <a:buNone/>
            </a:pPr>
            <a:r>
              <a:rPr lang="en-US" b="0" dirty="0"/>
              <a:t>The revised decision maintained copyright protection for the comic’s text and layout, which were created by a human author, but removed protection for the AI-generated images, citing that works created by non-human agents are not eligible for copyright under current U.S. law.</a:t>
            </a:r>
            <a:br>
              <a:rPr lang="en-US" b="0" dirty="0"/>
            </a:br>
            <a:endParaRPr lang="en-US" b="0" dirty="0"/>
          </a:p>
          <a:p>
            <a:pPr>
              <a:buNone/>
            </a:pPr>
            <a:r>
              <a:rPr lang="en-US" b="0" dirty="0"/>
              <a:t>To further complicate matters, a software glitch in the Copyright Office’s record-keeping system initially caused the registration to be revoked in full by mistake, adding another layer of confusion to the case.</a:t>
            </a:r>
            <a:br>
              <a:rPr lang="en-US" b="0" dirty="0"/>
            </a:br>
            <a:endParaRPr lang="en-US" b="0" dirty="0"/>
          </a:p>
          <a:p>
            <a:r>
              <a:rPr lang="en-US" b="0" dirty="0"/>
              <a:t>This incident underscores the growing legal complexity of AI-generated content and highlights the urgent need for updated copyright frameworks that can address authorship and ownership in the age of artificial intelligence.</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14</a:t>
            </a:fld>
            <a:endParaRPr lang="en-US"/>
          </a:p>
        </p:txBody>
      </p:sp>
    </p:spTree>
    <p:extLst>
      <p:ext uri="{BB962C8B-B14F-4D97-AF65-F5344CB8AC3E}">
        <p14:creationId xmlns:p14="http://schemas.microsoft.com/office/powerpoint/2010/main" val="178561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York Times sued OpenAI and Microsoft for using its content—without permission—to train large language models like ChatGPT. </a:t>
            </a:r>
          </a:p>
          <a:p>
            <a:r>
              <a:rPr lang="en-US" dirty="0"/>
              <a:t>The Times argues that these models can recreate its content, sometimes almost word-for-word. This, they say, threatens their subscription-based business model and the sustainability of independent journalism. They frame their claim using “romantic authorship” — the idea that journalism is deeply human, original work deserving protection. </a:t>
            </a:r>
          </a:p>
          <a:p>
            <a:endParaRPr lang="en-US" dirty="0"/>
          </a:p>
          <a:p>
            <a:r>
              <a:rPr lang="en-US" dirty="0"/>
              <a:t>But here’s the twist. In 1997</a:t>
            </a:r>
            <a:r>
              <a:rPr lang="en-US" sz="1200" kern="1200" dirty="0">
                <a:solidFill>
                  <a:schemeClr val="tx1"/>
                </a:solidFill>
                <a:latin typeface="+mn-lt"/>
                <a:ea typeface="+mn-ea"/>
                <a:cs typeface="+mn-cs"/>
              </a:rPr>
              <a:t>, in New York Times v. </a:t>
            </a:r>
            <a:r>
              <a:rPr lang="en-US" sz="1200" kern="1200" dirty="0" err="1">
                <a:solidFill>
                  <a:schemeClr val="tx1"/>
                </a:solidFill>
                <a:latin typeface="+mn-lt"/>
                <a:ea typeface="+mn-ea"/>
                <a:cs typeface="+mn-cs"/>
              </a:rPr>
              <a:t>Tasini</a:t>
            </a:r>
            <a:r>
              <a:rPr lang="en-US" sz="1200" kern="1200" dirty="0">
                <a:solidFill>
                  <a:schemeClr val="tx1"/>
                </a:solidFill>
                <a:latin typeface="+mn-lt"/>
                <a:ea typeface="+mn-ea"/>
                <a:cs typeface="+mn-cs"/>
              </a:rPr>
              <a:t>, the paper took </a:t>
            </a:r>
            <a:r>
              <a:rPr lang="en-US" dirty="0"/>
              <a:t>the opposite stance. Freelance writers sued the Times for reusing their articles in digital archives without permission. Back then, the Times argued that upholding author rights would harm technological progress. </a:t>
            </a:r>
          </a:p>
          <a:p>
            <a:endParaRPr lang="en-US" dirty="0"/>
          </a:p>
          <a:p>
            <a:r>
              <a:rPr lang="en-US" dirty="0"/>
              <a:t>Then, the Times warned of catastrophic consequences if archives were purged. Now, the Times demands OpenAI delete any AI models trained on its content. It’s a complete reversal. </a:t>
            </a:r>
          </a:p>
        </p:txBody>
      </p:sp>
      <p:sp>
        <p:nvSpPr>
          <p:cNvPr id="4" name="Slide Number Placeholder 3"/>
          <p:cNvSpPr>
            <a:spLocks noGrp="1"/>
          </p:cNvSpPr>
          <p:nvPr>
            <p:ph type="sldNum" sz="quarter" idx="5"/>
          </p:nvPr>
        </p:nvSpPr>
        <p:spPr/>
        <p:txBody>
          <a:bodyPr/>
          <a:lstStyle/>
          <a:p>
            <a:fld id="{3EBE49BA-D4D0-D940-AAD3-CFE808BF8EE7}" type="slidenum">
              <a:rPr lang="en-US" smtClean="0"/>
              <a:t>15</a:t>
            </a:fld>
            <a:endParaRPr lang="en-US"/>
          </a:p>
        </p:txBody>
      </p:sp>
    </p:spTree>
    <p:extLst>
      <p:ext uri="{BB962C8B-B14F-4D97-AF65-F5344CB8AC3E}">
        <p14:creationId xmlns:p14="http://schemas.microsoft.com/office/powerpoint/2010/main" val="417943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copyright part]</a:t>
            </a:r>
          </a:p>
          <a:p>
            <a:endParaRPr lang="en-US" dirty="0"/>
          </a:p>
          <a:p>
            <a:r>
              <a:rPr lang="en-US" dirty="0"/>
              <a:t>Request: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sz="1200" kern="1200" dirty="0">
                <a:solidFill>
                  <a:schemeClr val="tx1"/>
                </a:solidFill>
                <a:latin typeface="+mn-lt"/>
                <a:ea typeface="+mn-ea"/>
                <a:cs typeface="+mn-cs"/>
              </a:rPr>
              <a:t>Times is asking for a permanent injunction and even destruction of models that were trained on its copyrighted works — a remedy permitted under Section 502 and 503 of the Copyright Act.</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16</a:t>
            </a:fld>
            <a:endParaRPr lang="en-US"/>
          </a:p>
        </p:txBody>
      </p:sp>
    </p:spTree>
    <p:extLst>
      <p:ext uri="{BB962C8B-B14F-4D97-AF65-F5344CB8AC3E}">
        <p14:creationId xmlns:p14="http://schemas.microsoft.com/office/powerpoint/2010/main" val="135947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Kadrey v. Meta Platforms is one of the earliest and most high-profile copyright lawsuits filed against a tech company over the use of copyrighted works to train generative AI models. The plaintiffs — including authors Richard Kadrey, Christopher Golden, and comedian Sarah Silverman — allege that Meta used their books without permission to train its Llama language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plaintiffs argue that Meta used pirated book datasets—including content from the shadow library Library Genesis (</a:t>
            </a:r>
            <a:r>
              <a:rPr lang="en-US" dirty="0" err="1"/>
              <a:t>LibGen</a:t>
            </a:r>
            <a:r>
              <a:rPr lang="en-US" dirty="0"/>
              <a:t>)—to train its models, violating copyright laws. Internal Meta communications, unsealed by the court, suggest the company was aware of </a:t>
            </a:r>
            <a:r>
              <a:rPr lang="en-US" dirty="0" err="1"/>
              <a:t>LibGen’s</a:t>
            </a:r>
            <a:r>
              <a:rPr lang="en-US" dirty="0"/>
              <a:t> illegal nature but used it anyway.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Judge Vince Chhabria of the U.S. District Court for the Northern District of California ordered that previously redacted documents be unsealed, criticizing Meta’s sealing requests as attempts to avoid bad press rather than protect trade secrets. The judge warned Meta against future excessive redactions.</a:t>
            </a:r>
          </a:p>
          <a:p>
            <a:endParaRPr lang="en-US" dirty="0"/>
          </a:p>
          <a:p>
            <a:pPr>
              <a:buNone/>
            </a:pPr>
            <a:r>
              <a:rPr lang="en-US" dirty="0"/>
              <a:t>Internal chats showing Meta engineers hesitated to torrent </a:t>
            </a:r>
            <a:r>
              <a:rPr lang="en-US" dirty="0" err="1"/>
              <a:t>LibGen</a:t>
            </a:r>
            <a:r>
              <a:rPr lang="en-US" dirty="0"/>
              <a:t> data from company laptops.</a:t>
            </a:r>
          </a:p>
          <a:p>
            <a:pPr>
              <a:buNone/>
            </a:pPr>
            <a:r>
              <a:rPr lang="en-US" dirty="0"/>
              <a:t>Discovery materials revealing that Meta leadership, including CEO Mark Zuckerberg, was aware of and approved the use of pirated datasets.</a:t>
            </a:r>
          </a:p>
          <a:p>
            <a:r>
              <a:rPr lang="en-US" dirty="0"/>
              <a:t>Allegations that Meta not only downloaded pirated files but also “seeded” (distributed) them via torrenting platforms.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sz="1200" kern="1200" dirty="0">
                <a:solidFill>
                  <a:schemeClr val="tx1"/>
                </a:solidFill>
                <a:latin typeface="+mn-lt"/>
                <a:ea typeface="+mn-ea"/>
                <a:cs typeface="+mn-cs"/>
              </a:rPr>
              <a:t>plaintiffs invoke the Digital Millennium Copyright Act (DMCA), alleging that Meta not only used their copyrighted works without permission but also removed or ignored copyright management information and even participated in distributing pirated content, thereby violating federal copyright law. In contrast, Meta defends its actions under the doctrine of Fair Use, arguing that the use of publicly accessible materials to train AI models constitutes a transformative use—specifically, analyzing text to statistically model language and generate new, original content. </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17</a:t>
            </a:fld>
            <a:endParaRPr lang="en-US"/>
          </a:p>
        </p:txBody>
      </p:sp>
    </p:spTree>
    <p:extLst>
      <p:ext uri="{BB962C8B-B14F-4D97-AF65-F5344CB8AC3E}">
        <p14:creationId xmlns:p14="http://schemas.microsoft.com/office/powerpoint/2010/main" val="1572370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Copyright Law of the people’s Republic of China</a:t>
            </a:r>
          </a:p>
          <a:p>
            <a:pPr lvl="1"/>
            <a:r>
              <a:rPr lang="en-US" sz="2400" dirty="0"/>
              <a:t>Copyright owners have the exclusive right to reproduce, distribute, publicly display, and publicly perform their works.</a:t>
            </a:r>
          </a:p>
          <a:p>
            <a:pPr lvl="1"/>
            <a:endParaRPr lang="en-US" sz="2400" dirty="0"/>
          </a:p>
          <a:p>
            <a:pPr lvl="1"/>
            <a:r>
              <a:rPr lang="en-US" sz="2400" dirty="0"/>
              <a:t>Exceptions: fair use, which allows for limited use of copyrighted material for purposes, such as news reporting, teaching, research, and criticism.</a:t>
            </a:r>
          </a:p>
          <a:p>
            <a:pPr lvl="1"/>
            <a:r>
              <a:rPr lang="en-US" sz="2400" dirty="0"/>
              <a:t>Use of copyrighted material for public interest purposes: cases of emergency / public security</a:t>
            </a:r>
          </a:p>
          <a:p>
            <a:pPr lvl="1"/>
            <a:endParaRPr lang="en-US" sz="2400" dirty="0"/>
          </a:p>
          <a:p>
            <a:pPr lvl="1"/>
            <a:r>
              <a:rPr lang="en-US" sz="2400" dirty="0"/>
              <a:t>Emphasizes the importance of agreements: When parties have entered into agreements regarding the ownership of AI-generated outputs, the courts uphold those agreements. However, in the absence of prior agreement, the rights of interests in AI-generated works are generally granted to the user of the AI software rather than the developer of the software.</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19</a:t>
            </a:fld>
            <a:endParaRPr lang="en-US"/>
          </a:p>
        </p:txBody>
      </p:sp>
    </p:spTree>
    <p:extLst>
      <p:ext uri="{BB962C8B-B14F-4D97-AF65-F5344CB8AC3E}">
        <p14:creationId xmlns:p14="http://schemas.microsoft.com/office/powerpoint/2010/main" val="379250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Difficulties exist in current copyright law system in defining AI works, Different points of view on copyright held by rightsholder, developer, policymaker, and intellectual property researchers</a:t>
            </a:r>
          </a:p>
        </p:txBody>
      </p:sp>
      <p:sp>
        <p:nvSpPr>
          <p:cNvPr id="4" name="Slide Number Placeholder 3"/>
          <p:cNvSpPr>
            <a:spLocks noGrp="1"/>
          </p:cNvSpPr>
          <p:nvPr>
            <p:ph type="sldNum" sz="quarter" idx="5"/>
          </p:nvPr>
        </p:nvSpPr>
        <p:spPr/>
        <p:txBody>
          <a:bodyPr/>
          <a:lstStyle/>
          <a:p>
            <a:fld id="{A12BD98C-76C4-3C42-8B23-F4F46F85CEDD}" type="slidenum">
              <a:rPr lang="en-US" smtClean="0"/>
              <a:t>22</a:t>
            </a:fld>
            <a:endParaRPr lang="en-US"/>
          </a:p>
        </p:txBody>
      </p:sp>
    </p:spTree>
    <p:extLst>
      <p:ext uri="{BB962C8B-B14F-4D97-AF65-F5344CB8AC3E}">
        <p14:creationId xmlns:p14="http://schemas.microsoft.com/office/powerpoint/2010/main" val="3831376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2016, an AI-generated novel titled </a:t>
            </a:r>
            <a:r>
              <a:rPr lang="en-US" i="1" dirty="0"/>
              <a:t>The Day a Computer Wrote a Novel</a:t>
            </a:r>
            <a:r>
              <a:rPr lang="en-US" dirty="0"/>
              <a:t> was nominated for the Hoshi Shinichi Literary Award in Japan.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raises a potential</a:t>
            </a:r>
            <a:r>
              <a:rPr lang="zh-CN" altLang="en-US" dirty="0"/>
              <a:t> </a:t>
            </a:r>
            <a:r>
              <a:rPr lang="en-US" dirty="0"/>
              <a:t>question: Can machines be authors? Does this work protected by copyright laws? I will answer these questions from the nature of copyright law and examine how different legal systems treat AI-generated works</a:t>
            </a:r>
          </a:p>
          <a:p>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23</a:t>
            </a:fld>
            <a:endParaRPr lang="en-US"/>
          </a:p>
        </p:txBody>
      </p:sp>
    </p:spTree>
    <p:extLst>
      <p:ext uri="{BB962C8B-B14F-4D97-AF65-F5344CB8AC3E}">
        <p14:creationId xmlns:p14="http://schemas.microsoft.com/office/powerpoint/2010/main" val="2160421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A74CA-9230-2046-10DB-B81946B94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3E88E-CE20-39AC-8F5E-3BAA57B9A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3BE55-67CC-D818-EF73-1FCB8D512E46}"/>
              </a:ext>
            </a:extLst>
          </p:cNvPr>
          <p:cNvSpPr>
            <a:spLocks noGrp="1"/>
          </p:cNvSpPr>
          <p:nvPr>
            <p:ph type="body" idx="1"/>
          </p:nvPr>
        </p:nvSpPr>
        <p:spPr/>
        <p:txBody>
          <a:bodyPr/>
          <a:lstStyle/>
          <a:p>
            <a:r>
              <a:rPr lang="en-US" dirty="0"/>
              <a:t>Difficulties exist in current copyright law system in defining AI works, Different points of view on copyright held by rightsholder, developer, policymaker, and intellectual property researchers</a:t>
            </a:r>
          </a:p>
        </p:txBody>
      </p:sp>
      <p:sp>
        <p:nvSpPr>
          <p:cNvPr id="4" name="Slide Number Placeholder 3">
            <a:extLst>
              <a:ext uri="{FF2B5EF4-FFF2-40B4-BE49-F238E27FC236}">
                <a16:creationId xmlns:a16="http://schemas.microsoft.com/office/drawing/2014/main" id="{7501C580-5271-C38A-9C39-E3B8EE12F450}"/>
              </a:ext>
            </a:extLst>
          </p:cNvPr>
          <p:cNvSpPr>
            <a:spLocks noGrp="1"/>
          </p:cNvSpPr>
          <p:nvPr>
            <p:ph type="sldNum" sz="quarter" idx="5"/>
          </p:nvPr>
        </p:nvSpPr>
        <p:spPr/>
        <p:txBody>
          <a:bodyPr/>
          <a:lstStyle/>
          <a:p>
            <a:fld id="{A12BD98C-76C4-3C42-8B23-F4F46F85CEDD}" type="slidenum">
              <a:rPr lang="en-US" smtClean="0"/>
              <a:t>24</a:t>
            </a:fld>
            <a:endParaRPr lang="en-US"/>
          </a:p>
        </p:txBody>
      </p:sp>
    </p:spTree>
    <p:extLst>
      <p:ext uri="{BB962C8B-B14F-4D97-AF65-F5344CB8AC3E}">
        <p14:creationId xmlns:p14="http://schemas.microsoft.com/office/powerpoint/2010/main" val="60503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Let’s start by examining how the European Union is addressing this challenge. The European Union has been a leader in developing laws and policies to address the challenges posed by Artificial Intelligence across various sectors—including the realm of intellectual property.</a:t>
            </a:r>
          </a:p>
          <a:p>
            <a:pPr>
              <a:buNone/>
            </a:pPr>
            <a:endParaRPr lang="en-US" b="0" i="1"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primary legal framework for copyright in the European Union is the Copyright Directive, which was updated in 2019. This Directive aims to modernize and harmonize copyright laws across all EU member states. It also reflects the growing importance of digital technologies and online platforms in the creation and distribution of copyrighted content.</a:t>
            </a:r>
          </a:p>
          <a:p>
            <a:pPr>
              <a:buNone/>
            </a:pPr>
            <a:endParaRPr lang="en-US" dirty="0">
              <a:effectLst/>
              <a:latin typeface="Times"/>
            </a:endParaRPr>
          </a:p>
          <a:p>
            <a:pPr>
              <a:buNone/>
            </a:pPr>
            <a:r>
              <a:rPr lang="en-US" dirty="0">
                <a:effectLst/>
                <a:latin typeface="Times"/>
              </a:rPr>
              <a:t>[read article 1]</a:t>
            </a:r>
          </a:p>
          <a:p>
            <a:pPr>
              <a:buNone/>
            </a:pPr>
            <a:endParaRPr lang="en-US"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from Article 1 of the Directive shown here, it lays down rules to facilitate a functioning internal market, with particular attention to digital and cross-border uses of protected content. It also introduces new measures around copyright exceptions, licensing, and ensuring a well-functioning marketplace for the exploitation of works.</a:t>
            </a:r>
          </a:p>
          <a:p>
            <a:pPr>
              <a:buNone/>
            </a:pPr>
            <a:endParaRPr lang="en-US" dirty="0">
              <a:effectLst/>
              <a:latin typeface="Times"/>
            </a:endParaRPr>
          </a:p>
        </p:txBody>
      </p:sp>
      <p:sp>
        <p:nvSpPr>
          <p:cNvPr id="4" name="Slide Number Placeholder 3"/>
          <p:cNvSpPr>
            <a:spLocks noGrp="1"/>
          </p:cNvSpPr>
          <p:nvPr>
            <p:ph type="sldNum" sz="quarter" idx="5"/>
          </p:nvPr>
        </p:nvSpPr>
        <p:spPr/>
        <p:txBody>
          <a:bodyPr/>
          <a:lstStyle/>
          <a:p>
            <a:fld id="{3EBE49BA-D4D0-D940-AAD3-CFE808BF8EE7}" type="slidenum">
              <a:rPr lang="en-US" smtClean="0"/>
              <a:t>4</a:t>
            </a:fld>
            <a:endParaRPr lang="en-US"/>
          </a:p>
        </p:txBody>
      </p:sp>
    </p:spTree>
    <p:extLst>
      <p:ext uri="{BB962C8B-B14F-4D97-AF65-F5344CB8AC3E}">
        <p14:creationId xmlns:p14="http://schemas.microsoft.com/office/powerpoint/2010/main" val="775831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panose="020B0606030504020204" pitchFamily="34" charset="0"/>
              </a:rPr>
              <a:t>The level of autonomy in AI contributes to two types of works generated by AI.</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25</a:t>
            </a:fld>
            <a:endParaRPr lang="en-US"/>
          </a:p>
        </p:txBody>
      </p:sp>
    </p:spTree>
    <p:extLst>
      <p:ext uri="{BB962C8B-B14F-4D97-AF65-F5344CB8AC3E}">
        <p14:creationId xmlns:p14="http://schemas.microsoft.com/office/powerpoint/2010/main" val="348888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a:pPr/>
              <a:t>26</a:t>
            </a:fld>
            <a:endParaRPr lang="en-GB"/>
          </a:p>
        </p:txBody>
      </p:sp>
      <p:sp>
        <p:nvSpPr>
          <p:cNvPr id="5" name="Date Placeholder 4"/>
          <p:cNvSpPr>
            <a:spLocks noGrp="1"/>
          </p:cNvSpPr>
          <p:nvPr>
            <p:ph type="dt" idx="1"/>
          </p:nvPr>
        </p:nvSpPr>
        <p:spPr/>
        <p:txBody>
          <a:bodyPr/>
          <a:lstStyle/>
          <a:p>
            <a:fld id="{3C50DBE4-63B6-2241-9808-957842C42997}" type="datetime1">
              <a:rPr lang="en-US"/>
              <a:t>4/8/25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386094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Times New Roman" panose="02020603050405020304" pitchFamily="18" charset="0"/>
                <a:cs typeface="Times New Roman" panose="02020603050405020304" pitchFamily="18" charset="0"/>
              </a:rPr>
              <a:t>In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jurisdiction, three important parts underlying the copyright include the identification of authorship, originality, and the ownership of the works. But in the realm of AI-produced works, they are hard to define</a:t>
            </a:r>
          </a:p>
          <a:p>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Since there is still no precise classification of these components in the AI works in legislation. </a:t>
            </a:r>
            <a:r>
              <a:rPr lang="en-US" sz="1400" dirty="0">
                <a:latin typeface="Times New Roman" panose="02020603050405020304" pitchFamily="18" charset="0"/>
                <a:cs typeface="Times New Roman" panose="02020603050405020304" pitchFamily="18" charset="0"/>
              </a:rPr>
              <a:t>it remains for judges to make decisions in AI copyright infringement cases.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And in this case, most of the time, the result varies a lot by time and by countries.</a:t>
            </a:r>
            <a:endParaRPr lang="en-US" sz="14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a:pPr/>
              <a:t>27</a:t>
            </a:fld>
            <a:endParaRPr lang="en-GB"/>
          </a:p>
        </p:txBody>
      </p:sp>
      <p:sp>
        <p:nvSpPr>
          <p:cNvPr id="5" name="Date Placeholder 4"/>
          <p:cNvSpPr>
            <a:spLocks noGrp="1"/>
          </p:cNvSpPr>
          <p:nvPr>
            <p:ph type="dt" idx="1"/>
          </p:nvPr>
        </p:nvSpPr>
        <p:spPr/>
        <p:txBody>
          <a:bodyPr/>
          <a:lstStyle/>
          <a:p>
            <a:fld id="{3C50DBE4-63B6-2241-9808-957842C42997}" type="datetime1">
              <a:rPr lang="en-US"/>
              <a:t>4/8/25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372132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what exactly is ‘authorship’ in legal terms?"</a:t>
            </a:r>
          </a:p>
          <a:p>
            <a:r>
              <a:rPr lang="en-US" dirty="0"/>
              <a:t>authorship must come from a human.</a:t>
            </a:r>
          </a:p>
        </p:txBody>
      </p:sp>
      <p:sp>
        <p:nvSpPr>
          <p:cNvPr id="4" name="Slide Number Placeholder 3"/>
          <p:cNvSpPr>
            <a:spLocks noGrp="1"/>
          </p:cNvSpPr>
          <p:nvPr>
            <p:ph type="sldNum" sz="quarter" idx="5"/>
          </p:nvPr>
        </p:nvSpPr>
        <p:spPr/>
        <p:txBody>
          <a:bodyPr/>
          <a:lstStyle/>
          <a:p>
            <a:fld id="{A12BD98C-76C4-3C42-8B23-F4F46F85CEDD}" type="slidenum">
              <a:rPr lang="en-US" smtClean="0"/>
              <a:t>28</a:t>
            </a:fld>
            <a:endParaRPr lang="en-US"/>
          </a:p>
        </p:txBody>
      </p:sp>
    </p:spTree>
    <p:extLst>
      <p:ext uri="{BB962C8B-B14F-4D97-AF65-F5344CB8AC3E}">
        <p14:creationId xmlns:p14="http://schemas.microsoft.com/office/powerpoint/2010/main" val="2173617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Noto Sans" panose="020B0502040504020204" pitchFamily="34" charset="0"/>
              </a:rPr>
              <a:t>the work must originate from the author's own creation rather than being a copy or imitation of existing material</a:t>
            </a:r>
          </a:p>
          <a:p>
            <a:r>
              <a:rPr lang="en-US" b="0" i="0" dirty="0">
                <a:solidFill>
                  <a:srgbClr val="333333"/>
                </a:solidFill>
                <a:effectLst/>
                <a:latin typeface="Noto Sans" panose="020B0502040504020204" pitchFamily="34" charset="0"/>
              </a:rPr>
              <a:t>a small degree of creative effort</a:t>
            </a:r>
          </a:p>
          <a:p>
            <a:endParaRPr lang="en-US" b="0" i="0" dirty="0">
              <a:solidFill>
                <a:srgbClr val="333333"/>
              </a:solidFill>
              <a:effectLst/>
              <a:latin typeface="Noto Sans" panose="020B0502040504020204" pitchFamily="34" charset="0"/>
            </a:endParaRPr>
          </a:p>
          <a:p>
            <a:r>
              <a:rPr lang="en-US" b="0" i="0" dirty="0">
                <a:solidFill>
                  <a:srgbClr val="333333"/>
                </a:solidFill>
                <a:effectLst/>
                <a:latin typeface="Noto Sans" panose="020B0502040504020204" pitchFamily="34" charset="0"/>
              </a:rPr>
              <a:t>In contrast to common law jurisdictions, civil law countries place less emphasis on rewarding the labor and skill invested in creating a work and more on the inherent connection between the author and the creation. The civil law system highlights the importance of the author's personal connection to the work. </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30</a:t>
            </a:fld>
            <a:endParaRPr lang="en-US"/>
          </a:p>
        </p:txBody>
      </p:sp>
    </p:spTree>
    <p:extLst>
      <p:ext uri="{BB962C8B-B14F-4D97-AF65-F5344CB8AC3E}">
        <p14:creationId xmlns:p14="http://schemas.microsoft.com/office/powerpoint/2010/main" val="2907737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09009-3CAF-5743-E4BB-7619DDF00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13CAB-5158-FECA-26F1-CB42E32E4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019E9-C74A-4AEF-E29E-4A4D6F62889E}"/>
              </a:ext>
            </a:extLst>
          </p:cNvPr>
          <p:cNvSpPr>
            <a:spLocks noGrp="1"/>
          </p:cNvSpPr>
          <p:nvPr>
            <p:ph type="body" idx="1"/>
          </p:nvPr>
        </p:nvSpPr>
        <p:spPr/>
        <p:txBody>
          <a:bodyPr/>
          <a:lstStyle/>
          <a:p>
            <a:r>
              <a:rPr lang="en-US" b="0" i="0" dirty="0">
                <a:solidFill>
                  <a:srgbClr val="333333"/>
                </a:solidFill>
                <a:effectLst/>
                <a:latin typeface="+mn-lt"/>
              </a:rPr>
              <a:t>The suggestion is rooted in the idea that establishing a causal connection between the input of the human author and the resulting AI-generated work can serve as a significant factor in determining authorship.</a:t>
            </a:r>
          </a:p>
          <a:p>
            <a:endParaRPr lang="en-US"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Noto Sans" panose="020B0502040504020204" pitchFamily="34" charset="0"/>
              </a:rPr>
              <a:t>The second contender for copyright ownership is the technical program itself, particularly </a:t>
            </a:r>
            <a:r>
              <a:rPr lang="en-US" b="0" i="0" dirty="0"/>
              <a:t>In the context of a unique situation wherein AI generates work without direct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Noto Sans" panose="020B0502040504020204" pitchFamily="34" charset="0"/>
              </a:rPr>
              <a:t>this approach acknowledges the creative input involved in designing and implementing the AI system</a:t>
            </a:r>
            <a:endParaRPr lang="en-US" dirty="0"/>
          </a:p>
          <a:p>
            <a:endParaRPr lang="en-US" dirty="0">
              <a:latin typeface="+mn-lt"/>
            </a:endParaRPr>
          </a:p>
        </p:txBody>
      </p:sp>
      <p:sp>
        <p:nvSpPr>
          <p:cNvPr id="4" name="Slide Number Placeholder 3">
            <a:extLst>
              <a:ext uri="{FF2B5EF4-FFF2-40B4-BE49-F238E27FC236}">
                <a16:creationId xmlns:a16="http://schemas.microsoft.com/office/drawing/2014/main" id="{5D2FE919-8670-924A-6F5B-FA072CC952A7}"/>
              </a:ext>
            </a:extLst>
          </p:cNvPr>
          <p:cNvSpPr>
            <a:spLocks noGrp="1"/>
          </p:cNvSpPr>
          <p:nvPr>
            <p:ph type="sldNum" sz="quarter" idx="5"/>
          </p:nvPr>
        </p:nvSpPr>
        <p:spPr/>
        <p:txBody>
          <a:bodyPr/>
          <a:lstStyle/>
          <a:p>
            <a:fld id="{1B1D025B-ACD2-45C1-B156-1DDB470CE319}" type="slidenum">
              <a:rPr lang="en-GB"/>
              <a:pPr/>
              <a:t>32</a:t>
            </a:fld>
            <a:endParaRPr lang="en-GB"/>
          </a:p>
        </p:txBody>
      </p:sp>
      <p:sp>
        <p:nvSpPr>
          <p:cNvPr id="5" name="Date Placeholder 4">
            <a:extLst>
              <a:ext uri="{FF2B5EF4-FFF2-40B4-BE49-F238E27FC236}">
                <a16:creationId xmlns:a16="http://schemas.microsoft.com/office/drawing/2014/main" id="{B7A468F2-0F1E-880A-4283-1C19F710AC95}"/>
              </a:ext>
            </a:extLst>
          </p:cNvPr>
          <p:cNvSpPr>
            <a:spLocks noGrp="1"/>
          </p:cNvSpPr>
          <p:nvPr>
            <p:ph type="dt" idx="1"/>
          </p:nvPr>
        </p:nvSpPr>
        <p:spPr/>
        <p:txBody>
          <a:bodyPr/>
          <a:lstStyle/>
          <a:p>
            <a:fld id="{3C50DBE4-63B6-2241-9808-957842C42997}" type="datetime1">
              <a:rPr lang="en-US"/>
              <a:t>4/8/25</a:t>
            </a:fld>
            <a:endParaRPr lang="en-GB"/>
          </a:p>
        </p:txBody>
      </p:sp>
      <p:sp>
        <p:nvSpPr>
          <p:cNvPr id="6" name="Header Placeholder 5">
            <a:extLst>
              <a:ext uri="{FF2B5EF4-FFF2-40B4-BE49-F238E27FC236}">
                <a16:creationId xmlns:a16="http://schemas.microsoft.com/office/drawing/2014/main" id="{5006F6F8-87FE-D420-D1FB-066E58E7E5D1}"/>
              </a:ext>
            </a:extLst>
          </p:cNvPr>
          <p:cNvSpPr>
            <a:spLocks noGrp="1"/>
          </p:cNvSpPr>
          <p:nvPr>
            <p:ph type="hdr" sz="quarter"/>
          </p:nvPr>
        </p:nvSpPr>
        <p:spPr/>
        <p:txBody>
          <a:bodyPr/>
          <a:lstStyle/>
          <a:p>
            <a:endParaRPr lang="en-GB" dirty="0"/>
          </a:p>
        </p:txBody>
      </p:sp>
      <p:sp>
        <p:nvSpPr>
          <p:cNvPr id="7" name="Footer Placeholder 6">
            <a:extLst>
              <a:ext uri="{FF2B5EF4-FFF2-40B4-BE49-F238E27FC236}">
                <a16:creationId xmlns:a16="http://schemas.microsoft.com/office/drawing/2014/main" id="{C127DC31-5FCF-2A9F-CD8B-A9F7D3B40D8B}"/>
              </a:ext>
            </a:extLst>
          </p:cNvPr>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297251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dirty="0"/>
              <a:t>In this case, we can see how </a:t>
            </a:r>
            <a:r>
              <a:rPr lang="en-US" dirty="0"/>
              <a:t>an AI-generated article qualified as a ‘work’ under copyright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57763"/>
                </a:solidFill>
                <a:effectLst/>
                <a:latin typeface="Nunito" pitchFamily="2" charset="77"/>
              </a:rPr>
              <a:t>The Plaintiff used the software </a:t>
            </a:r>
            <a:r>
              <a:rPr lang="en-US" b="0" i="0" dirty="0" err="1">
                <a:solidFill>
                  <a:srgbClr val="757763"/>
                </a:solidFill>
                <a:effectLst/>
                <a:latin typeface="Nunito" pitchFamily="2" charset="77"/>
              </a:rPr>
              <a:t>Dreamwriter</a:t>
            </a:r>
            <a:r>
              <a:rPr lang="en-US" b="0" i="0" dirty="0">
                <a:solidFill>
                  <a:srgbClr val="757763"/>
                </a:solidFill>
                <a:effectLst/>
                <a:latin typeface="Nunito" pitchFamily="2" charset="77"/>
              </a:rPr>
              <a:t> to collect and analyze the text structure of stock market financial articles. Based on the needs of different types of stockholder readers, the </a:t>
            </a:r>
            <a:r>
              <a:rPr lang="en-US" b="0" i="0" dirty="0" err="1">
                <a:solidFill>
                  <a:srgbClr val="757763"/>
                </a:solidFill>
                <a:effectLst/>
                <a:latin typeface="Nunito" pitchFamily="2" charset="77"/>
              </a:rPr>
              <a:t>Dreamwriter</a:t>
            </a:r>
            <a:r>
              <a:rPr lang="en-US" b="0" i="0" dirty="0">
                <a:solidFill>
                  <a:srgbClr val="757763"/>
                </a:solidFill>
                <a:effectLst/>
                <a:latin typeface="Nunito" pitchFamily="2" charset="77"/>
              </a:rPr>
              <a:t> formed the article structure according to the Plaintiff’s unique expression wishes. Then it uses the stock market data collected to complete the writing and publish the article in 2 minutes after receiving the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57763"/>
                </a:solidFill>
                <a:effectLst/>
                <a:latin typeface="Nunito" pitchFamily="2" charset="77"/>
              </a:rPr>
              <a:t>the Defendant published an article with the exact same title and content on its website “House of Online Loan”, and even with the same endnote</a:t>
            </a:r>
            <a:endParaRPr lang="en-US" dirty="0"/>
          </a:p>
          <a:p>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33</a:t>
            </a:fld>
            <a:endParaRPr lang="en-US"/>
          </a:p>
        </p:txBody>
      </p:sp>
    </p:spTree>
    <p:extLst>
      <p:ext uri="{BB962C8B-B14F-4D97-AF65-F5344CB8AC3E}">
        <p14:creationId xmlns:p14="http://schemas.microsoft.com/office/powerpoint/2010/main" val="82599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57763"/>
                </a:solidFill>
                <a:effectLst/>
                <a:latin typeface="Nunito" pitchFamily="2" charset="77"/>
              </a:rPr>
              <a:t>In the above process, the input of data types and the processing of data formats, the setting of trigger conditions, the selection of article frame templates, and the training of intelligent verification algorithm models are all selected and arranged by relevant personnel of the </a:t>
            </a:r>
            <a:r>
              <a:rPr lang="en-US" b="0" i="0" dirty="0" err="1">
                <a:solidFill>
                  <a:srgbClr val="757763"/>
                </a:solidFill>
                <a:effectLst/>
                <a:latin typeface="Nunito" pitchFamily="2" charset="77"/>
              </a:rPr>
              <a:t>Dreamwriter</a:t>
            </a:r>
            <a:r>
              <a:rPr lang="en-US" b="0" i="0" dirty="0">
                <a:solidFill>
                  <a:srgbClr val="757763"/>
                </a:solidFill>
                <a:effectLst/>
                <a:latin typeface="Nunito" pitchFamily="2" charset="77"/>
              </a:rPr>
              <a:t> development team.</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34</a:t>
            </a:fld>
            <a:endParaRPr lang="en-US"/>
          </a:p>
        </p:txBody>
      </p:sp>
    </p:spTree>
    <p:extLst>
      <p:ext uri="{BB962C8B-B14F-4D97-AF65-F5344CB8AC3E}">
        <p14:creationId xmlns:p14="http://schemas.microsoft.com/office/powerpoint/2010/main" val="2130723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757763"/>
                </a:solidFill>
                <a:effectLst/>
                <a:latin typeface="Nunito" pitchFamily="2" charset="77"/>
              </a:rPr>
              <a:t>Dreamwriter’s</a:t>
            </a:r>
            <a:r>
              <a:rPr lang="en-US" b="0" i="0" dirty="0">
                <a:solidFill>
                  <a:srgbClr val="757763"/>
                </a:solidFill>
                <a:effectLst/>
                <a:latin typeface="Nunito" pitchFamily="2" charset="77"/>
              </a:rPr>
              <a:t> automatic operation is not for no reason or self-consciousness. The way that the software runs automatically reflects the choice of the Plaintiff’s development team.</a:t>
            </a:r>
          </a:p>
          <a:p>
            <a:endParaRPr lang="en-US" b="0" i="0" dirty="0">
              <a:solidFill>
                <a:srgbClr val="757763"/>
              </a:solidFill>
              <a:effectLst/>
              <a:latin typeface="Nunito" pitchFamily="2" charset="77"/>
            </a:endParaRPr>
          </a:p>
        </p:txBody>
      </p:sp>
      <p:sp>
        <p:nvSpPr>
          <p:cNvPr id="4" name="Slide Number Placeholder 3"/>
          <p:cNvSpPr>
            <a:spLocks noGrp="1"/>
          </p:cNvSpPr>
          <p:nvPr>
            <p:ph type="sldNum" sz="quarter" idx="5"/>
          </p:nvPr>
        </p:nvSpPr>
        <p:spPr/>
        <p:txBody>
          <a:bodyPr/>
          <a:lstStyle/>
          <a:p>
            <a:fld id="{A12BD98C-76C4-3C42-8B23-F4F46F85CEDD}" type="slidenum">
              <a:rPr lang="en-US" smtClean="0"/>
              <a:t>35</a:t>
            </a:fld>
            <a:endParaRPr lang="en-US"/>
          </a:p>
        </p:txBody>
      </p:sp>
    </p:spTree>
    <p:extLst>
      <p:ext uri="{BB962C8B-B14F-4D97-AF65-F5344CB8AC3E}">
        <p14:creationId xmlns:p14="http://schemas.microsoft.com/office/powerpoint/2010/main" val="2995004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93C3D"/>
                </a:solidFill>
                <a:effectLst/>
                <a:latin typeface="Lato" panose="020F0502020204030204" pitchFamily="34" charset="0"/>
              </a:rPr>
              <a:t>Stability AI has “scraped” millions of images from Getty Images websites, without consent, and has used those images unlawfully to train and develop Stable Diffusion</a:t>
            </a:r>
          </a:p>
          <a:p>
            <a:r>
              <a:rPr lang="en-US" b="0" i="0" dirty="0">
                <a:solidFill>
                  <a:srgbClr val="393C3D"/>
                </a:solidFill>
                <a:effectLst/>
                <a:latin typeface="Lato" panose="020F0502020204030203" pitchFamily="34" charset="0"/>
              </a:rPr>
              <a:t>the output from Stable Diffusion in the form of synthetic images amounts to infringement as it reproduces a substantial part of Getty’s content. </a:t>
            </a:r>
          </a:p>
          <a:p>
            <a:endParaRPr lang="en-US" b="0" i="0" dirty="0">
              <a:solidFill>
                <a:srgbClr val="393C3D"/>
              </a:solidFill>
              <a:effectLst/>
              <a:latin typeface="Lato" panose="020F0502020204030203" pitchFamily="34" charset="0"/>
            </a:endParaRPr>
          </a:p>
          <a:p>
            <a:r>
              <a:rPr lang="en-US" b="0" i="0" dirty="0">
                <a:solidFill>
                  <a:srgbClr val="393C3D"/>
                </a:solidFill>
                <a:effectLst/>
                <a:latin typeface="Lato" panose="020F0502020204030203" pitchFamily="34" charset="0"/>
              </a:rPr>
              <a:t>Stability AI’s central </a:t>
            </a:r>
            <a:r>
              <a:rPr lang="en-US" b="0" i="0" dirty="0" err="1">
                <a:solidFill>
                  <a:srgbClr val="393C3D"/>
                </a:solidFill>
                <a:effectLst/>
                <a:latin typeface="Lato" panose="020F0502020204030203" pitchFamily="34" charset="0"/>
              </a:rPr>
              <a:t>defence</a:t>
            </a:r>
            <a:r>
              <a:rPr lang="en-US" b="0" i="0" dirty="0">
                <a:solidFill>
                  <a:srgbClr val="393C3D"/>
                </a:solidFill>
                <a:effectLst/>
                <a:latin typeface="Lato" panose="020F0502020204030203" pitchFamily="34" charset="0"/>
              </a:rPr>
              <a:t> is that no training or development of the model had been carried out in the UK. Stability’s computing power was accessed entirely via the US.</a:t>
            </a:r>
          </a:p>
          <a:p>
            <a:r>
              <a:rPr lang="en-US" b="0" i="0" dirty="0">
                <a:solidFill>
                  <a:srgbClr val="393C3D"/>
                </a:solidFill>
                <a:effectLst/>
                <a:latin typeface="Lato" panose="020F0502020204030203" pitchFamily="34" charset="0"/>
              </a:rPr>
              <a:t>Their alternative argument is on the interpretation of “article”.</a:t>
            </a:r>
          </a:p>
          <a:p>
            <a:endParaRPr lang="en-US" b="0" i="0" dirty="0">
              <a:solidFill>
                <a:srgbClr val="393C3D"/>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case could set a major precedent for how training data is regulated.</a:t>
            </a:r>
          </a:p>
          <a:p>
            <a:endParaRPr lang="en-US" b="0" i="0" dirty="0">
              <a:solidFill>
                <a:srgbClr val="393C3D"/>
              </a:solidFill>
              <a:effectLst/>
              <a:latin typeface="Lato" panose="020F0502020204030203" pitchFamily="34" charset="0"/>
            </a:endParaRPr>
          </a:p>
          <a:p>
            <a:endParaRPr lang="en-US" b="0" i="0" dirty="0">
              <a:solidFill>
                <a:srgbClr val="393C3D"/>
              </a:solidFill>
              <a:effectLst/>
              <a:latin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36</a:t>
            </a:fld>
            <a:endParaRPr lang="en-US"/>
          </a:p>
        </p:txBody>
      </p:sp>
    </p:spTree>
    <p:extLst>
      <p:ext uri="{BB962C8B-B14F-4D97-AF65-F5344CB8AC3E}">
        <p14:creationId xmlns:p14="http://schemas.microsoft.com/office/powerpoint/2010/main" val="2888718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turn to the question of AI-generated content and how it fits within the European Union’s copyright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2019 Copyright Directive, copyright protection is granted to original works, including those created with the assistance of AI, as long as they meet the standard criteria of originality and creativity. In this regard, AI-generated works </a:t>
            </a:r>
            <a:r>
              <a:rPr lang="en-US" i="1" dirty="0"/>
              <a:t>can</a:t>
            </a:r>
            <a:r>
              <a:rPr lang="en-US" dirty="0"/>
              <a:t> qualify for protection—</a:t>
            </a:r>
            <a:r>
              <a:rPr lang="en-US" i="1" dirty="0"/>
              <a:t>but only</a:t>
            </a:r>
            <a:r>
              <a:rPr lang="en-US" dirty="0"/>
              <a:t> if a human creative input can be identified.</a:t>
            </a:r>
          </a:p>
          <a:p>
            <a:endParaRPr lang="en-US" b="0" dirty="0"/>
          </a:p>
          <a:p>
            <a:pPr>
              <a:buNone/>
            </a:pPr>
            <a:r>
              <a:rPr lang="en-US" b="0" dirty="0"/>
              <a:t>This leaves us with a legal grey zone: Should the copyright go to the developer of the AI system? The user who prompted it? Or should such works be left unprotected, falling into the public domain?</a:t>
            </a:r>
          </a:p>
          <a:p>
            <a:pPr>
              <a:buNone/>
            </a:pPr>
            <a:endParaRPr lang="en-US" b="0" dirty="0"/>
          </a:p>
          <a:p>
            <a:r>
              <a:rPr lang="en-US" b="0" dirty="0"/>
              <a:t>There is currently no unified rule across EU member states. Ownership is likely to be determined based on traditional legal interpretations—which often default to the human who contributed original intellectual effort.</a:t>
            </a:r>
          </a:p>
          <a:p>
            <a:endParaRPr lang="en-US" b="0" dirty="0"/>
          </a:p>
          <a:p>
            <a:r>
              <a:rPr lang="en-US" b="0" dirty="0"/>
              <a:t>[read article 14]</a:t>
            </a:r>
          </a:p>
          <a:p>
            <a:endParaRPr lang="en-US" b="0" dirty="0"/>
          </a:p>
          <a:p>
            <a:pPr>
              <a:buNone/>
            </a:pPr>
            <a:r>
              <a:rPr lang="en-US" dirty="0"/>
              <a:t>Now, Article 14 here adds an interesting twist. It confirms that once the copyright of a visual artwork expires, faithful reproductions of that work—such as scans or photographs—are </a:t>
            </a:r>
            <a:r>
              <a:rPr lang="en-US" i="1" dirty="0"/>
              <a:t>not</a:t>
            </a:r>
            <a:r>
              <a:rPr lang="en-US" dirty="0"/>
              <a:t> protected again by copyright, unless there’s some new, original contribution.</a:t>
            </a:r>
          </a:p>
          <a:p>
            <a:pPr>
              <a:buNone/>
            </a:pPr>
            <a:br>
              <a:rPr lang="en-US" dirty="0"/>
            </a:br>
            <a:endParaRPr lang="en-US" b="0" dirty="0"/>
          </a:p>
          <a:p>
            <a:pPr>
              <a:buNone/>
            </a:pPr>
            <a:r>
              <a:rPr lang="en-US" b="0" dirty="0"/>
              <a:t>This could impact AI-generated “remixes” of public domain art. If the AI system is simply mimicking, and there’s no human originality involved, then the output may not qualify for new protection.</a:t>
            </a:r>
          </a:p>
          <a:p>
            <a:pPr>
              <a:buNone/>
            </a:pPr>
            <a:br>
              <a:rPr lang="en-US" b="0" dirty="0"/>
            </a:br>
            <a:endParaRPr lang="en-US" b="0" dirty="0"/>
          </a:p>
          <a:p>
            <a:r>
              <a:rPr lang="en-US" b="0" dirty="0"/>
              <a:t>So, while the EU Copyright Directive brings needed modernization, especially for the digital era, it leaves open major questions about AI authorship and ownership—questions that courts and policymakers will likely confront more directly in the coming years.</a:t>
            </a:r>
          </a:p>
          <a:p>
            <a:endParaRPr lang="en-US" b="0" dirty="0"/>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5</a:t>
            </a:fld>
            <a:endParaRPr lang="en-US"/>
          </a:p>
        </p:txBody>
      </p:sp>
    </p:spTree>
    <p:extLst>
      <p:ext uri="{BB962C8B-B14F-4D97-AF65-F5344CB8AC3E}">
        <p14:creationId xmlns:p14="http://schemas.microsoft.com/office/powerpoint/2010/main" val="934553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1C57-3EAF-1697-BC36-54335C674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11B9F-F155-B72D-B58D-FFC736D38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FBCFE-7123-3928-C1FB-CF1B9E121895}"/>
              </a:ext>
            </a:extLst>
          </p:cNvPr>
          <p:cNvSpPr>
            <a:spLocks noGrp="1"/>
          </p:cNvSpPr>
          <p:nvPr>
            <p:ph type="body" idx="1"/>
          </p:nvPr>
        </p:nvSpPr>
        <p:spPr/>
        <p:txBody>
          <a:bodyPr/>
          <a:lstStyle/>
          <a:p>
            <a:r>
              <a:rPr lang="en-US" dirty="0"/>
              <a:t>Difficulties exist in current copyright law system in defining AI works, Different points of view on copyright held by rightsholder, developer, policymaker, and intellectual property researchers</a:t>
            </a:r>
          </a:p>
        </p:txBody>
      </p:sp>
      <p:sp>
        <p:nvSpPr>
          <p:cNvPr id="4" name="Slide Number Placeholder 3">
            <a:extLst>
              <a:ext uri="{FF2B5EF4-FFF2-40B4-BE49-F238E27FC236}">
                <a16:creationId xmlns:a16="http://schemas.microsoft.com/office/drawing/2014/main" id="{C8F7C8CD-0153-33F6-DE8E-EF983C86A12F}"/>
              </a:ext>
            </a:extLst>
          </p:cNvPr>
          <p:cNvSpPr>
            <a:spLocks noGrp="1"/>
          </p:cNvSpPr>
          <p:nvPr>
            <p:ph type="sldNum" sz="quarter" idx="5"/>
          </p:nvPr>
        </p:nvSpPr>
        <p:spPr/>
        <p:txBody>
          <a:bodyPr/>
          <a:lstStyle/>
          <a:p>
            <a:fld id="{A12BD98C-76C4-3C42-8B23-F4F46F85CEDD}" type="slidenum">
              <a:rPr lang="en-US" smtClean="0"/>
              <a:t>37</a:t>
            </a:fld>
            <a:endParaRPr lang="en-US"/>
          </a:p>
        </p:txBody>
      </p:sp>
    </p:spTree>
    <p:extLst>
      <p:ext uri="{BB962C8B-B14F-4D97-AF65-F5344CB8AC3E}">
        <p14:creationId xmlns:p14="http://schemas.microsoft.com/office/powerpoint/2010/main" val="2816402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Merriweather" pitchFamily="2" charset="77"/>
              </a:rPr>
              <a:t>Developers have become more secretive regarding the contents of such data.</a:t>
            </a:r>
          </a:p>
          <a:p>
            <a:r>
              <a:rPr lang="en-US" b="0" i="0" dirty="0">
                <a:solidFill>
                  <a:srgbClr val="2A2A2A"/>
                </a:solidFill>
                <a:effectLst/>
                <a:latin typeface="Merriweather" pitchFamily="2" charset="77"/>
              </a:rPr>
              <a:t>In the paper introducing GPT-4 revealed only that the data on which the model had been trained was a mixture of ‘publicly available data (such as internet data) and data licensed from third-party providers’.</a:t>
            </a:r>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a:pPr/>
              <a:t>38</a:t>
            </a:fld>
            <a:endParaRPr lang="en-GB"/>
          </a:p>
        </p:txBody>
      </p:sp>
      <p:sp>
        <p:nvSpPr>
          <p:cNvPr id="5" name="Date Placeholder 4"/>
          <p:cNvSpPr>
            <a:spLocks noGrp="1"/>
          </p:cNvSpPr>
          <p:nvPr>
            <p:ph type="dt" idx="1"/>
          </p:nvPr>
        </p:nvSpPr>
        <p:spPr/>
        <p:txBody>
          <a:bodyPr/>
          <a:lstStyle/>
          <a:p>
            <a:fld id="{3C50DBE4-63B6-2241-9808-957842C42997}" type="datetime1">
              <a:rPr lang="en-US"/>
              <a:t>4/8/25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3137153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Merriweather" pitchFamily="2" charset="77"/>
              </a:rPr>
              <a:t>As increased attention regarding AI training data, organizations representing rightsholders across the world are now calling for AI developers to be required by law to be transparent regarding the contents of their training datasets, which enables the rightsholders to ensure their rights over their content. These calls for action have already led to significant policy developments.</a:t>
            </a:r>
          </a:p>
          <a:p>
            <a:r>
              <a:rPr lang="en-US" b="0" i="0" dirty="0">
                <a:solidFill>
                  <a:srgbClr val="2A2A2A"/>
                </a:solidFill>
                <a:effectLst/>
                <a:latin typeface="Merriweather" pitchFamily="2" charset="77"/>
              </a:rPr>
              <a:t>At the intergovernmental level,  in 2023, the Hiroshima AI Process Principles called for the implementation of appropriate measures to protect personal data and intellectual property, including through appropriate transparency of training datasets.</a:t>
            </a:r>
          </a:p>
          <a:p>
            <a:r>
              <a:rPr lang="en-US" b="0" i="0" dirty="0">
                <a:solidFill>
                  <a:srgbClr val="2A2A2A"/>
                </a:solidFill>
                <a:effectLst/>
                <a:latin typeface="Merriweather" pitchFamily="2" charset="77"/>
              </a:rPr>
              <a:t>Moreover, training data transparency requirements are a feature of the EU’s AI Act, which was adopted in August 2024</a:t>
            </a:r>
          </a:p>
          <a:p>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a:pPr/>
              <a:t>39</a:t>
            </a:fld>
            <a:endParaRPr lang="en-GB"/>
          </a:p>
        </p:txBody>
      </p:sp>
      <p:sp>
        <p:nvSpPr>
          <p:cNvPr id="5" name="Date Placeholder 4"/>
          <p:cNvSpPr>
            <a:spLocks noGrp="1"/>
          </p:cNvSpPr>
          <p:nvPr>
            <p:ph type="dt" idx="1"/>
          </p:nvPr>
        </p:nvSpPr>
        <p:spPr/>
        <p:txBody>
          <a:bodyPr/>
          <a:lstStyle/>
          <a:p>
            <a:fld id="{3C50DBE4-63B6-2241-9808-957842C42997}" type="datetime1">
              <a:rPr lang="en-US"/>
              <a:t>4/8/25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3505101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Merriweather" pitchFamily="2" charset="77"/>
              </a:rPr>
              <a:t>Even if a rightsholder has agreed for their work to be included in a dataset through a licensing deal, they are unlikely to be happy for their works to effectively be made freely available for other developers through the fully accessible dataset. </a:t>
            </a:r>
          </a:p>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Policymakers have a difficult question of how to balance the competing interests of all relevant stakeholders.</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40</a:t>
            </a:fld>
            <a:endParaRPr lang="en-US"/>
          </a:p>
        </p:txBody>
      </p:sp>
    </p:spTree>
    <p:extLst>
      <p:ext uri="{BB962C8B-B14F-4D97-AF65-F5344CB8AC3E}">
        <p14:creationId xmlns:p14="http://schemas.microsoft.com/office/powerpoint/2010/main" val="15278653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The scope and application of these exceptions differ considerably between jurisdictions. Some have introduced generous exceptions that enable machine learning from copyrighted materials,</a:t>
            </a:r>
          </a:p>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While there are also group of jurisdictions have a closed list of exceptions that do not permit machine-learning related uses of copyrighted materials.</a:t>
            </a:r>
          </a:p>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A number of jurisdictions have open-ended copyright exceptions that may or may not apply to the training of AI models, </a:t>
            </a:r>
            <a:endParaRPr lang="en-US" dirty="0"/>
          </a:p>
        </p:txBody>
      </p:sp>
      <p:sp>
        <p:nvSpPr>
          <p:cNvPr id="4" name="Slide Number Placeholder 3"/>
          <p:cNvSpPr>
            <a:spLocks noGrp="1"/>
          </p:cNvSpPr>
          <p:nvPr>
            <p:ph type="sldNum" sz="quarter" idx="5"/>
          </p:nvPr>
        </p:nvSpPr>
        <p:spPr/>
        <p:txBody>
          <a:bodyPr/>
          <a:lstStyle/>
          <a:p>
            <a:fld id="{1B1D025B-ACD2-45C1-B156-1DDB470CE319}" type="slidenum">
              <a:rPr lang="en-GB"/>
              <a:pPr/>
              <a:t>41</a:t>
            </a:fld>
            <a:endParaRPr lang="en-GB"/>
          </a:p>
        </p:txBody>
      </p:sp>
      <p:sp>
        <p:nvSpPr>
          <p:cNvPr id="5" name="Date Placeholder 4"/>
          <p:cNvSpPr>
            <a:spLocks noGrp="1"/>
          </p:cNvSpPr>
          <p:nvPr>
            <p:ph type="dt" idx="1"/>
          </p:nvPr>
        </p:nvSpPr>
        <p:spPr/>
        <p:txBody>
          <a:bodyPr/>
          <a:lstStyle/>
          <a:p>
            <a:fld id="{3C50DBE4-63B6-2241-9808-957842C42997}" type="datetime1">
              <a:rPr lang="en-US"/>
              <a:t>4/8/25</a:t>
            </a:fld>
            <a:endParaRPr lang="en-GB"/>
          </a:p>
        </p:txBody>
      </p:sp>
      <p:sp>
        <p:nvSpPr>
          <p:cNvPr id="6" name="Header Placeholder 5"/>
          <p:cNvSpPr>
            <a:spLocks noGrp="1"/>
          </p:cNvSpPr>
          <p:nvPr>
            <p:ph type="hdr" sz="quarter"/>
          </p:nvPr>
        </p:nvSpPr>
        <p:spPr/>
        <p:txBody>
          <a:bodyPr/>
          <a:lstStyle/>
          <a:p>
            <a:endParaRPr lang="en-GB" dirty="0"/>
          </a:p>
        </p:txBody>
      </p:sp>
      <p:sp>
        <p:nvSpPr>
          <p:cNvPr id="7" name="Footer Placeholder 6"/>
          <p:cNvSpPr>
            <a:spLocks noGrp="1"/>
          </p:cNvSpPr>
          <p:nvPr>
            <p:ph type="ftr" sz="quarter" idx="4"/>
          </p:nvPr>
        </p:nvSpPr>
        <p:spPr/>
        <p:txBody>
          <a:bodyPr/>
          <a:lstStyle/>
          <a:p>
            <a:endParaRPr lang="en-GB" dirty="0"/>
          </a:p>
        </p:txBody>
      </p:sp>
    </p:spTree>
    <p:extLst>
      <p:ext uri="{BB962C8B-B14F-4D97-AF65-F5344CB8AC3E}">
        <p14:creationId xmlns:p14="http://schemas.microsoft.com/office/powerpoint/2010/main" val="1366314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Merriweather" pitchFamily="2" charset="77"/>
              </a:rPr>
              <a:t>An investigation by the </a:t>
            </a:r>
            <a:r>
              <a:rPr lang="en-US" b="0" i="1" dirty="0">
                <a:solidFill>
                  <a:srgbClr val="2A2A2A"/>
                </a:solidFill>
                <a:effectLst/>
                <a:latin typeface="Merriweather" pitchFamily="2" charset="77"/>
              </a:rPr>
              <a:t>Washington Post</a:t>
            </a:r>
            <a:r>
              <a:rPr lang="en-US" b="0" i="0" dirty="0">
                <a:solidFill>
                  <a:srgbClr val="2A2A2A"/>
                </a:solidFill>
                <a:effectLst/>
                <a:latin typeface="Merriweather" pitchFamily="2" charset="77"/>
              </a:rPr>
              <a:t> in April 2024 reported that many companies involved in the development of AI do not even keep internal records of their training data because of fears that this could be used as evidence of copyright infringement or breach of data protection law</a:t>
            </a:r>
          </a:p>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 It is not clear why restricting access to training data would be an especially effective way to prevent dangerous AI tools from falling into the hands of bad actors,</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42</a:t>
            </a:fld>
            <a:endParaRPr lang="en-US"/>
          </a:p>
        </p:txBody>
      </p:sp>
    </p:spTree>
    <p:extLst>
      <p:ext uri="{BB962C8B-B14F-4D97-AF65-F5344CB8AC3E}">
        <p14:creationId xmlns:p14="http://schemas.microsoft.com/office/powerpoint/2010/main" val="3230787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conversation &amp; international relationship. In the proposal </a:t>
            </a:r>
            <a:r>
              <a:rPr lang="en-US" dirty="0" err="1"/>
              <a:t>openai</a:t>
            </a:r>
            <a:r>
              <a:rPr lang="en-US" dirty="0"/>
              <a:t> submitted to the US government in March, they reinforces a </a:t>
            </a:r>
            <a:r>
              <a:rPr lang="en-US" b="0" i="0" dirty="0">
                <a:solidFill>
                  <a:srgbClr val="000000"/>
                </a:solidFill>
                <a:effectLst/>
                <a:latin typeface="Lyon"/>
              </a:rPr>
              <a:t>voluntary partnership between the federal government and the private sector</a:t>
            </a:r>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43</a:t>
            </a:fld>
            <a:endParaRPr lang="en-US"/>
          </a:p>
        </p:txBody>
      </p:sp>
    </p:spTree>
    <p:extLst>
      <p:ext uri="{BB962C8B-B14F-4D97-AF65-F5344CB8AC3E}">
        <p14:creationId xmlns:p14="http://schemas.microsoft.com/office/powerpoint/2010/main" val="622793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2BD98C-76C4-3C42-8B23-F4F46F85CEDD}" type="slidenum">
              <a:rPr lang="en-US" smtClean="0"/>
              <a:t>44</a:t>
            </a:fld>
            <a:endParaRPr lang="en-US"/>
          </a:p>
        </p:txBody>
      </p:sp>
    </p:spTree>
    <p:extLst>
      <p:ext uri="{BB962C8B-B14F-4D97-AF65-F5344CB8AC3E}">
        <p14:creationId xmlns:p14="http://schemas.microsoft.com/office/powerpoint/2010/main" val="422881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A2A2A"/>
                </a:solidFill>
                <a:effectLst/>
                <a:latin typeface="Merriweather" pitchFamily="2" charset="77"/>
              </a:rPr>
              <a:t>The AI developers counter that this use is covered by the various exceptions to the copyright holder’s otherwise exclusive right to authorize the reproduction of their work.</a:t>
            </a:r>
            <a:r>
              <a:rPr lang="en-US" b="0" i="0" u="none" strike="noStrike" baseline="30000">
                <a:solidFill>
                  <a:srgbClr val="006FB7"/>
                </a:solidFill>
                <a:effectLst/>
                <a:latin typeface="Source Sans Pro" panose="020F0502020204030204" pitchFamily="34" charset="0"/>
              </a:rPr>
              <a:t>8</a:t>
            </a:r>
            <a:r>
              <a:rPr lang="en-US" b="0" i="0">
                <a:solidFill>
                  <a:srgbClr val="2A2A2A"/>
                </a:solidFill>
                <a:effectLst/>
                <a:latin typeface="Merriweather" pitchFamily="2" charset="77"/>
              </a:rPr>
              <a:t> If rightsholders are successful in even some of these cases, the resulting damages could be sufficient to bankrupt even the largest AI developers.</a:t>
            </a:r>
            <a:endParaRPr lang="en-US"/>
          </a:p>
        </p:txBody>
      </p:sp>
      <p:sp>
        <p:nvSpPr>
          <p:cNvPr id="4" name="Slide Number Placeholder 3"/>
          <p:cNvSpPr>
            <a:spLocks noGrp="1"/>
          </p:cNvSpPr>
          <p:nvPr>
            <p:ph type="sldNum" sz="quarter" idx="5"/>
          </p:nvPr>
        </p:nvSpPr>
        <p:spPr/>
        <p:txBody>
          <a:bodyPr/>
          <a:lstStyle/>
          <a:p>
            <a:fld id="{A12BD98C-76C4-3C42-8B23-F4F46F85CEDD}" type="slidenum">
              <a:rPr lang="en-US" smtClean="0"/>
              <a:t>45</a:t>
            </a:fld>
            <a:endParaRPr lang="en-US"/>
          </a:p>
        </p:txBody>
      </p:sp>
    </p:spTree>
    <p:extLst>
      <p:ext uri="{BB962C8B-B14F-4D97-AF65-F5344CB8AC3E}">
        <p14:creationId xmlns:p14="http://schemas.microsoft.com/office/powerpoint/2010/main" val="3668926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group of artists used an AI algorithm to create a series of paintings, which were then exhibited and sold. However, the legal dilemma arose: These artworks were not directly created by a human. So — who holds the copyright?</a:t>
            </a:r>
          </a:p>
          <a:p>
            <a:endParaRPr lang="en-US" dirty="0"/>
          </a:p>
          <a:p>
            <a:pPr>
              <a:buNone/>
            </a:pPr>
            <a:r>
              <a:rPr lang="en-US" dirty="0"/>
              <a:t>The core legal issue was this: </a:t>
            </a:r>
            <a:r>
              <a:rPr lang="en-US" i="0" dirty="0"/>
              <a:t>If a work is generated by AI without direct human authorship, can it be copyrighted? </a:t>
            </a:r>
            <a:r>
              <a:rPr lang="en-US" dirty="0"/>
              <a:t>This triggered a closer look at how UK law handles authorship in the context of computer-generated works.</a:t>
            </a:r>
          </a:p>
          <a:p>
            <a:endParaRPr lang="en-US" dirty="0"/>
          </a:p>
          <a:p>
            <a:r>
              <a:rPr lang="en-US" dirty="0"/>
              <a:t>[ read section 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copyright belongs to the person who arranged for the AI to create the work — not the AI itself.</a:t>
            </a:r>
          </a:p>
          <a:p>
            <a:endParaRPr lang="en-US" dirty="0"/>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6</a:t>
            </a:fld>
            <a:endParaRPr lang="en-US"/>
          </a:p>
        </p:txBody>
      </p:sp>
    </p:spTree>
    <p:extLst>
      <p:ext uri="{BB962C8B-B14F-4D97-AF65-F5344CB8AC3E}">
        <p14:creationId xmlns:p14="http://schemas.microsoft.com/office/powerpoint/2010/main" val="1530920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t>
            </a:r>
            <a:r>
              <a:rPr lang="en-US" b="0" dirty="0"/>
              <a:t>case is significant because it acknowledges that AI-generated works can be protected under UK copyright law, as long as there is a human responsible for arranging the creative </a:t>
            </a:r>
            <a:r>
              <a:rPr lang="en-US" dirty="0"/>
              <a:t>process. It </a:t>
            </a:r>
            <a:r>
              <a:rPr lang="en-US" sz="1200" b="0" kern="1200" dirty="0">
                <a:solidFill>
                  <a:schemeClr val="tx1"/>
                </a:solidFill>
                <a:latin typeface="+mn-lt"/>
                <a:ea typeface="+mn-ea"/>
                <a:cs typeface="+mn-cs"/>
              </a:rPr>
              <a:t>also establishes a clear human anchor for authorship, assigning copyright to the individual who directed or controlled the creation of the work, rather than the AI itself.</a:t>
            </a:r>
            <a:r>
              <a:rPr lang="en-US" dirty="0"/>
              <a:t> Importantly, </a:t>
            </a:r>
            <a:r>
              <a:rPr lang="en-US" sz="1200" kern="1200" dirty="0">
                <a:solidFill>
                  <a:schemeClr val="tx1"/>
                </a:solidFill>
                <a:latin typeface="+mn-lt"/>
                <a:ea typeface="+mn-ea"/>
                <a:cs typeface="+mn-cs"/>
              </a:rPr>
              <a:t>the decision reflects the UK’s tech-neutral approach to copyright, meaning the law applies consistently regardless of the technology used. This ensures that copyright protection remains adaptable to future innovations without requiring constant legal reform.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7</a:t>
            </a:fld>
            <a:endParaRPr lang="en-US"/>
          </a:p>
        </p:txBody>
      </p:sp>
    </p:spTree>
    <p:extLst>
      <p:ext uri="{BB962C8B-B14F-4D97-AF65-F5344CB8AC3E}">
        <p14:creationId xmlns:p14="http://schemas.microsoft.com/office/powerpoint/2010/main" val="3107558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notable case involving AI-generated works is </a:t>
            </a:r>
            <a:r>
              <a:rPr lang="en-US" sz="1200" kern="1200" dirty="0">
                <a:solidFill>
                  <a:schemeClr val="tx1"/>
                </a:solidFill>
                <a:latin typeface="+mn-lt"/>
                <a:ea typeface="+mn-ea"/>
                <a:cs typeface="+mn-cs"/>
              </a:rPr>
              <a:t>the “Next Rembrandt” project. In this project, a team of </a:t>
            </a:r>
            <a:r>
              <a:rPr lang="en-US" dirty="0"/>
              <a:t>artists, engineers, and scientists collaborated to create a new painting using machine learning algorithms trained on the style of the Dutch master Rembrandt.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Rembrandt, who lived </a:t>
            </a:r>
            <a:r>
              <a:rPr lang="en-US" b="0" dirty="0"/>
              <a:t>from 1606 to 1669, was one of the most influential visual artists of the Dutch Golden Age and is widely regarded as one of the greatest painters in Western art history. His surviving body of work includes approximately 300 paintings, 300 etchings, and several hundred drawings.</a:t>
            </a:r>
          </a:p>
          <a:p>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Using detailed analysis of Rembrandt’s existing works, the team generated a completely new piece that mimicked his signature style. The resulting painting was exhibited and later sold, raising an important legal question: Who owns the copyright in a work generated by AI in the style of a long-deceased artist?</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8</a:t>
            </a:fld>
            <a:endParaRPr lang="en-US"/>
          </a:p>
        </p:txBody>
      </p:sp>
    </p:spTree>
    <p:extLst>
      <p:ext uri="{BB962C8B-B14F-4D97-AF65-F5344CB8AC3E}">
        <p14:creationId xmlns:p14="http://schemas.microsoft.com/office/powerpoint/2010/main" val="286946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The Next Rembrandt project represents a groundbreaking fusion of art and technology. It involved the creation of a 3D-printed painting, generated entirely from data drawn from Rembrandt’s original body of work.</a:t>
            </a:r>
            <a:br>
              <a:rPr lang="en-US" b="0" dirty="0"/>
            </a:br>
            <a:endParaRPr lang="en-US" b="0" dirty="0"/>
          </a:p>
          <a:p>
            <a:r>
              <a:rPr lang="en-US" b="0" dirty="0"/>
              <a:t>The team used deep learning algorithms in combination with facial recognition techniques to analyze Rembrandt’s artistic style and replicate it in a new, original composition. This innovative project effectively blurred the boundaries between human creativity and machine-generated art, raising important questions about authorship and copyright in the age of AI.</a:t>
            </a:r>
          </a:p>
          <a:p>
            <a:endParaRPr lang="en-US" b="1"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9</a:t>
            </a:fld>
            <a:endParaRPr lang="en-US"/>
          </a:p>
        </p:txBody>
      </p:sp>
    </p:spTree>
    <p:extLst>
      <p:ext uri="{BB962C8B-B14F-4D97-AF65-F5344CB8AC3E}">
        <p14:creationId xmlns:p14="http://schemas.microsoft.com/office/powerpoint/2010/main" val="722390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The creation of The Next Rembrandt followed a multi-step process combining technology and artistic analysis:</a:t>
            </a:r>
          </a:p>
          <a:p>
            <a:pPr>
              <a:buNone/>
            </a:pPr>
            <a:r>
              <a:rPr lang="en-US" b="0" dirty="0"/>
              <a:t>1. The first step involved generating data from high-resolution 3D scans of Rembrandt’s original paintings.</a:t>
            </a:r>
          </a:p>
          <a:p>
            <a:pPr>
              <a:buNone/>
            </a:pPr>
            <a:r>
              <a:rPr lang="en-US" b="0" dirty="0"/>
              <a:t>2. Next, the team upscaled the scanned images using a deep learning algorithm, enabling a more detailed analysis of Rembrandt’s brushwork and stylistic patterns.</a:t>
            </a:r>
          </a:p>
          <a:p>
            <a:pPr>
              <a:buNone/>
            </a:pPr>
            <a:r>
              <a:rPr lang="en-US" b="0" dirty="0"/>
              <a:t>3. The subject of the new painting was then determined. Since a large portion of Rembrandt’s body of work consists of portraits, the team decided to create a new portrait consistent with his style.</a:t>
            </a:r>
          </a:p>
          <a:p>
            <a:pPr>
              <a:buNone/>
            </a:pPr>
            <a:r>
              <a:rPr lang="en-US" b="0" dirty="0"/>
              <a:t>4. In the fourth step, the system extracted features — such as facial structure, lighting, and composition — based on traits identified in the subject selection process.</a:t>
            </a:r>
          </a:p>
          <a:p>
            <a:pPr>
              <a:buNone/>
            </a:pPr>
            <a:r>
              <a:rPr lang="en-US" b="0" dirty="0"/>
              <a:t>5. Finally, these features were compiled using hive mapping, and the finished image was 3D printed to replicate the texture and depth of an actual Rembrandt painting.</a:t>
            </a:r>
          </a:p>
          <a:p>
            <a:pPr>
              <a:buNone/>
            </a:pPr>
            <a:br>
              <a:rPr lang="en-US" b="0" dirty="0"/>
            </a:br>
            <a:r>
              <a:rPr lang="en-US" b="0" dirty="0"/>
              <a:t>[play </a:t>
            </a:r>
            <a:r>
              <a:rPr lang="en-US" b="0" dirty="0" err="1"/>
              <a:t>youtube</a:t>
            </a:r>
            <a:r>
              <a:rPr lang="en-US" b="0" dirty="0"/>
              <a:t> video]</a:t>
            </a:r>
          </a:p>
          <a:p>
            <a:r>
              <a:rPr lang="en-US" b="0" dirty="0"/>
              <a:t>It’s important to note that the project was developed as a marketing campaign, and not as a commercial artwork. As such, no court ruling was required to determine copyright ownership, since the painting was not intended to be sold as an original artistic work.</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10</a:t>
            </a:fld>
            <a:endParaRPr lang="en-US"/>
          </a:p>
        </p:txBody>
      </p:sp>
    </p:spTree>
    <p:extLst>
      <p:ext uri="{BB962C8B-B14F-4D97-AF65-F5344CB8AC3E}">
        <p14:creationId xmlns:p14="http://schemas.microsoft.com/office/powerpoint/2010/main" val="67838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0" dirty="0"/>
              <a:t>In 2019, the European Union began actively exploring intellectual property rights for the development of AI technologies. One of the key proposals was to create a new legal status for “AI-generated works.” This status would allow copyright to be attributed to a non-human entity, such as a company or system, rather than a natural person. The goal was to clarify ownership rights and facilitate the commercialization of AI-generated content.</a:t>
            </a:r>
          </a:p>
          <a:p>
            <a:pPr>
              <a:buNone/>
            </a:pPr>
            <a:endParaRPr lang="en-US" b="0" dirty="0"/>
          </a:p>
          <a:p>
            <a:r>
              <a:rPr lang="en-US" b="0" dirty="0"/>
              <a:t>Another important recommendation was to introduce an exception to copyright laws for text and data mining (TDM). TDM refers to the process of analyzing large datasets to discover patterns and extract insights. Under the proposed exception, researchers and businesses would be allowed to use copyrighted materials for TDM without obtaining prior permission, making it easier to develop advanced AI technologies.</a:t>
            </a:r>
          </a:p>
          <a:p>
            <a:endParaRPr lang="en-US" dirty="0"/>
          </a:p>
          <a:p>
            <a:pPr>
              <a:buNone/>
            </a:pPr>
            <a:r>
              <a:rPr lang="en-US" b="0" dirty="0"/>
              <a:t>In 2020, the European Parliament passed a resolution acknowledging the urgent need for a comprehensive legal framework around AI. This includes issues related to copyright ownership, liability, and accountability. It also proposed the introduction of a mandatory labeling system to clearly identify works created by AI.</a:t>
            </a:r>
            <a:br>
              <a:rPr lang="en-US" b="0" dirty="0"/>
            </a:br>
            <a:endParaRPr lang="en-US" b="0" dirty="0"/>
          </a:p>
          <a:p>
            <a:r>
              <a:rPr lang="en-US" b="0" dirty="0"/>
              <a:t>Then, in 2021, the Artificial Intelligence Act (AIA) was introduced to regulate the development and deployment of AI technologies across the EU. The Act includes specific provisions on intellectual property rights, stating that the initial owner of an AI-generated work should be the person or organization that made a significant contribution to its creation.</a:t>
            </a:r>
          </a:p>
          <a:p>
            <a:endParaRPr lang="en-US" dirty="0"/>
          </a:p>
        </p:txBody>
      </p:sp>
      <p:sp>
        <p:nvSpPr>
          <p:cNvPr id="4" name="Slide Number Placeholder 3"/>
          <p:cNvSpPr>
            <a:spLocks noGrp="1"/>
          </p:cNvSpPr>
          <p:nvPr>
            <p:ph type="sldNum" sz="quarter" idx="5"/>
          </p:nvPr>
        </p:nvSpPr>
        <p:spPr/>
        <p:txBody>
          <a:bodyPr/>
          <a:lstStyle/>
          <a:p>
            <a:fld id="{3EBE49BA-D4D0-D940-AAD3-CFE808BF8EE7}" type="slidenum">
              <a:rPr lang="en-US" smtClean="0"/>
              <a:t>11</a:t>
            </a:fld>
            <a:endParaRPr lang="en-US"/>
          </a:p>
        </p:txBody>
      </p:sp>
    </p:spTree>
    <p:extLst>
      <p:ext uri="{BB962C8B-B14F-4D97-AF65-F5344CB8AC3E}">
        <p14:creationId xmlns:p14="http://schemas.microsoft.com/office/powerpoint/2010/main" val="23173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10989A9-2CB1-034C-A392-A15CDD9A2076}" type="datetimeFigureOut">
              <a:rPr lang="en-US" smtClean="0"/>
              <a:t>4/8/25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EDED230-F872-3049-A1D7-8305A8BF99C5}" type="slidenum">
              <a:rPr lang="en-US" smtClean="0"/>
              <a:t>‹#›</a:t>
            </a:fld>
            <a:endParaRPr lang="en-US"/>
          </a:p>
        </p:txBody>
      </p:sp>
    </p:spTree>
    <p:extLst>
      <p:ext uri="{BB962C8B-B14F-4D97-AF65-F5344CB8AC3E}">
        <p14:creationId xmlns:p14="http://schemas.microsoft.com/office/powerpoint/2010/main" val="3632375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383122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10989A9-2CB1-034C-A392-A15CDD9A2076}" type="datetimeFigureOut">
              <a:rPr lang="en-US" smtClean="0"/>
              <a:t>4/8/25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EDED230-F872-3049-A1D7-8305A8BF99C5}" type="slidenum">
              <a:rPr lang="en-US" smtClean="0"/>
              <a:t>‹#›</a:t>
            </a:fld>
            <a:endParaRPr lang="en-US"/>
          </a:p>
        </p:txBody>
      </p:sp>
    </p:spTree>
    <p:extLst>
      <p:ext uri="{BB962C8B-B14F-4D97-AF65-F5344CB8AC3E}">
        <p14:creationId xmlns:p14="http://schemas.microsoft.com/office/powerpoint/2010/main" val="1024175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A7BB-9275-03F1-3A34-960F4214F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0A1D85-0910-FDF8-679B-45E47EA03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A994E-8707-59FF-4FB5-D6F3494F043C}"/>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46209A11-A983-6409-BC66-59CAB2458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DD76D-3EB7-ED28-8494-14D6D62F08A6}"/>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094103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0FBD-C1CE-6B27-AC4E-EEAEA94938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F6BCC-CABD-E10D-3505-C8769D2CCF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4EB67-94CF-7544-ADFE-C3E0BB1105F0}"/>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7A716F9B-ED79-6345-888D-C5DBCFA18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864D4-2987-E63F-09A6-6DF4C4E4D980}"/>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428113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B1D4-3A7E-46C8-A9FC-D28A11571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3B4284-C667-DEDD-6FB8-5D03682F47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5020B5-5E01-B852-27AA-441A79DBDA64}"/>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AE3B14AB-DA2F-267C-B441-65ADC0D42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12548-4C22-798E-E330-A0CDB8762DCA}"/>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746984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CC48-58C1-37CC-6D60-A3DBE2511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93945-B85F-8DAA-D070-3C7D62CEB9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9C3C93-CB25-A030-09B5-4A3883F503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CEF15B-116F-C5B3-5DD5-20C2E4CBDDF5}"/>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6" name="Footer Placeholder 5">
            <a:extLst>
              <a:ext uri="{FF2B5EF4-FFF2-40B4-BE49-F238E27FC236}">
                <a16:creationId xmlns:a16="http://schemas.microsoft.com/office/drawing/2014/main" id="{E4874EB8-E77A-B7A3-46BE-16F3E06E0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EF375-B9B5-8E91-D82A-1351BE7FAA17}"/>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3327040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F1B9-76BB-44CF-3AA2-C08B2E4302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74C385-D9C7-6CFD-D31E-67481A27E1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6BA10-6534-CEAA-E380-EF00AB88ED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41A6EF-7D68-3087-A9A3-87F196A5C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E24A8-C09D-6609-3D17-4F39B1300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EDB88B-2B76-8566-4F29-3E33D1D969C6}"/>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8" name="Footer Placeholder 7">
            <a:extLst>
              <a:ext uri="{FF2B5EF4-FFF2-40B4-BE49-F238E27FC236}">
                <a16:creationId xmlns:a16="http://schemas.microsoft.com/office/drawing/2014/main" id="{73AA3362-ACF2-9EBB-DDCF-9897844B46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4AEB50-859A-983B-0DE8-B05B7BBE415A}"/>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482430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AAA8-4F5B-B745-306D-25A2B23F17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AE44E-DB15-3118-DD76-E21B4702BE62}"/>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4" name="Footer Placeholder 3">
            <a:extLst>
              <a:ext uri="{FF2B5EF4-FFF2-40B4-BE49-F238E27FC236}">
                <a16:creationId xmlns:a16="http://schemas.microsoft.com/office/drawing/2014/main" id="{FD5C405E-FBF9-D844-FA19-A94D7F559C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68DB8E-44BE-1C3B-863F-8707DEA0D57C}"/>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819177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D5F01-CFD3-3FB7-E3BC-C6DB86975FEC}"/>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3" name="Footer Placeholder 2">
            <a:extLst>
              <a:ext uri="{FF2B5EF4-FFF2-40B4-BE49-F238E27FC236}">
                <a16:creationId xmlns:a16="http://schemas.microsoft.com/office/drawing/2014/main" id="{4AC5633D-CF13-E5BD-E26F-D4047D6093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91F1C-F7EC-E7C8-C904-4DD916AF2175}"/>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18424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3584-0689-5009-EF8C-D9F89FAAC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748BCB-B778-7C97-9333-FCA852353C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285C37-EB0B-6D4D-E2FA-7DBA3CA2F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BC1C89-C0BB-E94E-115A-4B411C9CCBCA}"/>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6" name="Footer Placeholder 5">
            <a:extLst>
              <a:ext uri="{FF2B5EF4-FFF2-40B4-BE49-F238E27FC236}">
                <a16:creationId xmlns:a16="http://schemas.microsoft.com/office/drawing/2014/main" id="{21E14872-F5E8-9B1C-81C1-C39D7C91CB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3E4E6-D60B-C8BC-DDEA-1F0676CB3855}"/>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9641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4028818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13C6-E1A5-4C57-A488-56F07F602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DC6C34-6908-7F00-7636-2E3EEA627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46A82-5E6A-8826-7928-4BAC4E0B8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8DD05E-DBC0-1576-1D77-CA43DA71862F}"/>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6" name="Footer Placeholder 5">
            <a:extLst>
              <a:ext uri="{FF2B5EF4-FFF2-40B4-BE49-F238E27FC236}">
                <a16:creationId xmlns:a16="http://schemas.microsoft.com/office/drawing/2014/main" id="{E55D2DC5-E0B2-024A-8DCD-C9F9FD14B0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22C60-9B11-07AD-43A7-BC040C1EE081}"/>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580705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370A-B7CD-52D9-5DA9-49273BE1E3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57CE38-6D14-58EB-9B0F-BEBCCCA10F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6A848-6597-600A-AC10-879B63419498}"/>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A9B265B4-D368-88F2-398D-0A2C60526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EC87E-D0D6-6DD5-70A1-A39ECB7D2854}"/>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167751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3E2B4C-F0F0-5BA6-FB15-B3E0C3CA31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C382-79CF-B092-097F-23E875416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AD774-EC21-ADFC-213A-53C9DBAAA03E}"/>
              </a:ext>
            </a:extLst>
          </p:cNvPr>
          <p:cNvSpPr>
            <a:spLocks noGrp="1"/>
          </p:cNvSpPr>
          <p:nvPr>
            <p:ph type="dt" sz="half" idx="10"/>
          </p:nvPr>
        </p:nvSpPr>
        <p:spPr/>
        <p:txBody>
          <a:body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08814127-44A8-BCB7-1812-D4980CFDBE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D0B90-A171-F8C2-9CCE-0D80B0112FA3}"/>
              </a:ext>
            </a:extLst>
          </p:cNvPr>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9258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10989A9-2CB1-034C-A392-A15CDD9A2076}" type="datetimeFigureOut">
              <a:rPr lang="en-US" smtClean="0"/>
              <a:t>4/8/25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EDED230-F872-3049-A1D7-8305A8BF99C5}" type="slidenum">
              <a:rPr lang="en-US" smtClean="0"/>
              <a:t>‹#›</a:t>
            </a:fld>
            <a:endParaRPr lang="en-US"/>
          </a:p>
        </p:txBody>
      </p:sp>
    </p:spTree>
    <p:extLst>
      <p:ext uri="{BB962C8B-B14F-4D97-AF65-F5344CB8AC3E}">
        <p14:creationId xmlns:p14="http://schemas.microsoft.com/office/powerpoint/2010/main" val="371194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989A9-2CB1-034C-A392-A15CDD9A2076}" type="datetimeFigureOut">
              <a:rPr lang="en-US" smtClean="0"/>
              <a:t>4/8/25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1548158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989A9-2CB1-034C-A392-A15CDD9A2076}" type="datetimeFigureOut">
              <a:rPr lang="en-US" smtClean="0"/>
              <a:t>4/8/25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07627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989A9-2CB1-034C-A392-A15CDD9A2076}" type="datetimeFigureOut">
              <a:rPr lang="en-US" smtClean="0"/>
              <a:t>4/8/25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267790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989A9-2CB1-034C-A392-A15CDD9A2076}" type="datetimeFigureOut">
              <a:rPr lang="en-US" smtClean="0"/>
              <a:t>4/8/25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121217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10989A9-2CB1-034C-A392-A15CDD9A2076}" type="datetimeFigureOut">
              <a:rPr lang="en-US" smtClean="0"/>
              <a:t>4/8/25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EDED230-F872-3049-A1D7-8305A8BF99C5}" type="slidenum">
              <a:rPr lang="en-US" smtClean="0"/>
              <a:t>‹#›</a:t>
            </a:fld>
            <a:endParaRPr lang="en-US"/>
          </a:p>
        </p:txBody>
      </p:sp>
    </p:spTree>
    <p:extLst>
      <p:ext uri="{BB962C8B-B14F-4D97-AF65-F5344CB8AC3E}">
        <p14:creationId xmlns:p14="http://schemas.microsoft.com/office/powerpoint/2010/main" val="148281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989A9-2CB1-034C-A392-A15CDD9A2076}" type="datetimeFigureOut">
              <a:rPr lang="en-US" smtClean="0"/>
              <a:t>4/8/25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ED230-F872-3049-A1D7-8305A8BF99C5}" type="slidenum">
              <a:rPr lang="en-US" smtClean="0"/>
              <a:t>‹#›</a:t>
            </a:fld>
            <a:endParaRPr lang="en-US"/>
          </a:p>
        </p:txBody>
      </p:sp>
    </p:spTree>
    <p:extLst>
      <p:ext uri="{BB962C8B-B14F-4D97-AF65-F5344CB8AC3E}">
        <p14:creationId xmlns:p14="http://schemas.microsoft.com/office/powerpoint/2010/main" val="1958579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10989A9-2CB1-034C-A392-A15CDD9A2076}" type="datetimeFigureOut">
              <a:rPr lang="en-US" smtClean="0"/>
              <a:t>4/8/25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EDED230-F872-3049-A1D7-8305A8BF99C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05209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E4CF8F-8F4D-A1AE-78FA-A5110F9DF9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601530-F0F5-6AA8-E923-2548BD8BA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4B1C7-EF50-9F3F-AA9C-3EC219440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0989A9-2CB1-034C-A392-A15CDD9A2076}" type="datetimeFigureOut">
              <a:rPr lang="en-US" smtClean="0"/>
              <a:t>4/8/25</a:t>
            </a:fld>
            <a:endParaRPr lang="en-US"/>
          </a:p>
        </p:txBody>
      </p:sp>
      <p:sp>
        <p:nvSpPr>
          <p:cNvPr id="5" name="Footer Placeholder 4">
            <a:extLst>
              <a:ext uri="{FF2B5EF4-FFF2-40B4-BE49-F238E27FC236}">
                <a16:creationId xmlns:a16="http://schemas.microsoft.com/office/drawing/2014/main" id="{BA775691-8010-3128-4F61-F1D2D1EE76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7251BD-1E22-70A6-AE03-2570B2091A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DED230-F872-3049-A1D7-8305A8BF99C5}" type="slidenum">
              <a:rPr lang="en-US" smtClean="0"/>
              <a:t>‹#›</a:t>
            </a:fld>
            <a:endParaRPr lang="en-US"/>
          </a:p>
        </p:txBody>
      </p:sp>
    </p:spTree>
    <p:extLst>
      <p:ext uri="{BB962C8B-B14F-4D97-AF65-F5344CB8AC3E}">
        <p14:creationId xmlns:p14="http://schemas.microsoft.com/office/powerpoint/2010/main" val="1560021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png"/><Relationship Id="rId7" Type="http://schemas.openxmlformats.org/officeDocument/2006/relationships/diagramColors" Target="../diagrams/colors3.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18.xml"/><Relationship Id="rId7" Type="http://schemas.openxmlformats.org/officeDocument/2006/relationships/diagramQuickStyle" Target="../diagrams/quickStyle5.xml"/><Relationship Id="rId2" Type="http://schemas.openxmlformats.org/officeDocument/2006/relationships/customXml" Target="../../customXml/item38.xml"/><Relationship Id="rId1" Type="http://schemas.openxmlformats.org/officeDocument/2006/relationships/customXml" Target="../../customXml/item3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notesSlide" Target="../notesSlides/notesSlide21.xml"/><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slideLayout" Target="../slideLayouts/slideLayout18.xml"/><Relationship Id="rId7" Type="http://schemas.openxmlformats.org/officeDocument/2006/relationships/diagramData" Target="../diagrams/data6.xml"/><Relationship Id="rId2" Type="http://schemas.openxmlformats.org/officeDocument/2006/relationships/customXml" Target="../../customXml/item39.xml"/><Relationship Id="rId1" Type="http://schemas.openxmlformats.org/officeDocument/2006/relationships/customXml" Target="../../customXml/item40.xml"/><Relationship Id="rId6" Type="http://schemas.openxmlformats.org/officeDocument/2006/relationships/image" Target="../media/image31.svg"/><Relationship Id="rId11" Type="http://schemas.microsoft.com/office/2007/relationships/diagramDrawing" Target="../diagrams/drawing6.xml"/><Relationship Id="rId5" Type="http://schemas.openxmlformats.org/officeDocument/2006/relationships/image" Target="../media/image30.png"/><Relationship Id="rId10" Type="http://schemas.openxmlformats.org/officeDocument/2006/relationships/diagramColors" Target="../diagrams/colors6.xml"/><Relationship Id="rId4" Type="http://schemas.openxmlformats.org/officeDocument/2006/relationships/notesSlide" Target="../notesSlides/notesSlide22.xml"/><Relationship Id="rId9"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42.xml"/><Relationship Id="rId1" Type="http://schemas.openxmlformats.org/officeDocument/2006/relationships/customXml" Target="../../customXml/item41.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18.xml"/><Relationship Id="rId7" Type="http://schemas.openxmlformats.org/officeDocument/2006/relationships/diagramQuickStyle" Target="../diagrams/quickStyle7.xml"/><Relationship Id="rId2" Type="http://schemas.openxmlformats.org/officeDocument/2006/relationships/customXml" Target="../../customXml/item43.xml"/><Relationship Id="rId1" Type="http://schemas.openxmlformats.org/officeDocument/2006/relationships/customXml" Target="../../customXml/item4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notesSlide" Target="../notesSlides/notesSlide25.xml"/><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5.png"/><Relationship Id="rId7" Type="http://schemas.openxmlformats.org/officeDocument/2006/relationships/diagramColors" Target="../diagrams/colors9.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45.xml"/><Relationship Id="rId1" Type="http://schemas.openxmlformats.org/officeDocument/2006/relationships/customXml" Target="../../customXml/item46.xml"/><Relationship Id="rId5" Type="http://schemas.openxmlformats.org/officeDocument/2006/relationships/image" Target="../media/image51.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slideLayout" Target="../slideLayouts/slideLayout18.xml"/><Relationship Id="rId7" Type="http://schemas.openxmlformats.org/officeDocument/2006/relationships/diagramLayout" Target="../diagrams/layout10.xml"/><Relationship Id="rId2" Type="http://schemas.openxmlformats.org/officeDocument/2006/relationships/customXml" Target="../../customXml/item47.xml"/><Relationship Id="rId1" Type="http://schemas.openxmlformats.org/officeDocument/2006/relationships/customXml" Target="../../customXml/item48.xml"/><Relationship Id="rId6" Type="http://schemas.openxmlformats.org/officeDocument/2006/relationships/diagramData" Target="../diagrams/data10.xml"/><Relationship Id="rId5" Type="http://schemas.openxmlformats.org/officeDocument/2006/relationships/image" Target="../media/image52.png"/><Relationship Id="rId10" Type="http://schemas.microsoft.com/office/2007/relationships/diagramDrawing" Target="../diagrams/drawing10.xml"/><Relationship Id="rId4" Type="http://schemas.openxmlformats.org/officeDocument/2006/relationships/notesSlide" Target="../notesSlides/notesSlide32.xml"/><Relationship Id="rId9" Type="http://schemas.openxmlformats.org/officeDocument/2006/relationships/diagramColors" Target="../diagrams/colors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18.xml"/><Relationship Id="rId7" Type="http://schemas.openxmlformats.org/officeDocument/2006/relationships/diagramQuickStyle" Target="../diagrams/quickStyle11.xml"/><Relationship Id="rId2" Type="http://schemas.openxmlformats.org/officeDocument/2006/relationships/customXml" Target="../../customXml/item49.xml"/><Relationship Id="rId1" Type="http://schemas.openxmlformats.org/officeDocument/2006/relationships/customXml" Target="../../customXml/item50.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notesSlide" Target="../notesSlides/notesSlide33.xml"/><Relationship Id="rId9" Type="http://schemas.microsoft.com/office/2007/relationships/diagramDrawing" Target="../diagrams/drawing1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customXml" Target="../../customXml/item52.xml"/><Relationship Id="rId1" Type="http://schemas.openxmlformats.org/officeDocument/2006/relationships/customXml" Target="../../customXml/item51.xml"/><Relationship Id="rId4"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18.xml"/><Relationship Id="rId7" Type="http://schemas.openxmlformats.org/officeDocument/2006/relationships/diagramQuickStyle" Target="../diagrams/quickStyle14.xml"/><Relationship Id="rId2" Type="http://schemas.openxmlformats.org/officeDocument/2006/relationships/customXml" Target="../../customXml/item54.xml"/><Relationship Id="rId1" Type="http://schemas.openxmlformats.org/officeDocument/2006/relationships/customXml" Target="../../customXml/item53.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notesSlide" Target="../notesSlides/notesSlide38.xml"/><Relationship Id="rId9" Type="http://schemas.microsoft.com/office/2007/relationships/diagramDrawing" Target="../diagrams/drawing14.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en.wikipedia.org/wiki/Self-Portrait_with_Beret_and_Turned-Up_Colla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5B6A-0210-AD35-9D4A-74144A8A6900}"/>
              </a:ext>
            </a:extLst>
          </p:cNvPr>
          <p:cNvSpPr>
            <a:spLocks noGrp="1"/>
          </p:cNvSpPr>
          <p:nvPr>
            <p:ph type="ctrTitle"/>
          </p:nvPr>
        </p:nvSpPr>
        <p:spPr/>
        <p:txBody>
          <a:bodyPr>
            <a:normAutofit/>
          </a:bodyPr>
          <a:lstStyle/>
          <a:p>
            <a:pPr algn="ctr"/>
            <a:r>
              <a:rPr lang="en-US" sz="7200" b="1" dirty="0"/>
              <a:t>Copyright of ai</a:t>
            </a:r>
          </a:p>
        </p:txBody>
      </p:sp>
      <p:sp>
        <p:nvSpPr>
          <p:cNvPr id="3" name="Subtitle 2">
            <a:extLst>
              <a:ext uri="{FF2B5EF4-FFF2-40B4-BE49-F238E27FC236}">
                <a16:creationId xmlns:a16="http://schemas.microsoft.com/office/drawing/2014/main" id="{27337EAB-6A68-2319-D28C-8F14AA70EE7B}"/>
              </a:ext>
            </a:extLst>
          </p:cNvPr>
          <p:cNvSpPr>
            <a:spLocks noGrp="1"/>
          </p:cNvSpPr>
          <p:nvPr>
            <p:ph type="subTitle" idx="1"/>
          </p:nvPr>
        </p:nvSpPr>
        <p:spPr>
          <a:xfrm>
            <a:off x="4284926" y="3921370"/>
            <a:ext cx="3586078" cy="1271514"/>
          </a:xfrm>
        </p:spPr>
        <p:txBody>
          <a:bodyPr>
            <a:normAutofit/>
          </a:bodyPr>
          <a:lstStyle/>
          <a:p>
            <a:r>
              <a:rPr lang="en-US" sz="2400" dirty="0" err="1">
                <a:solidFill>
                  <a:schemeClr val="bg1"/>
                </a:solidFill>
              </a:rPr>
              <a:t>yUE</a:t>
            </a:r>
            <a:r>
              <a:rPr lang="en-US" sz="2400" dirty="0">
                <a:solidFill>
                  <a:schemeClr val="bg1"/>
                </a:solidFill>
              </a:rPr>
              <a:t> </a:t>
            </a:r>
            <a:r>
              <a:rPr lang="en-US" sz="2400" dirty="0" err="1">
                <a:solidFill>
                  <a:schemeClr val="bg1"/>
                </a:solidFill>
              </a:rPr>
              <a:t>yu</a:t>
            </a:r>
            <a:r>
              <a:rPr lang="en-US" sz="2400" dirty="0">
                <a:solidFill>
                  <a:schemeClr val="bg1"/>
                </a:solidFill>
              </a:rPr>
              <a:t> &amp; Chunyu </a:t>
            </a:r>
            <a:r>
              <a:rPr lang="en-US" sz="2400" dirty="0" err="1">
                <a:solidFill>
                  <a:schemeClr val="bg1"/>
                </a:solidFill>
              </a:rPr>
              <a:t>luo</a:t>
            </a:r>
            <a:endParaRPr lang="en-US" sz="2400" dirty="0">
              <a:solidFill>
                <a:schemeClr val="bg1"/>
              </a:solidFill>
            </a:endParaRPr>
          </a:p>
        </p:txBody>
      </p:sp>
      <p:pic>
        <p:nvPicPr>
          <p:cNvPr id="9218" name="Picture 2" descr="Copyright Protection. Copyright is the ...">
            <a:extLst>
              <a:ext uri="{FF2B5EF4-FFF2-40B4-BE49-F238E27FC236}">
                <a16:creationId xmlns:a16="http://schemas.microsoft.com/office/drawing/2014/main" id="{6BEBC483-5DEC-14B6-8650-5227A5D22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7240" y="327176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3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collage of pictures of people&#10;&#10;AI-generated content may be incorrect.">
            <a:extLst>
              <a:ext uri="{FF2B5EF4-FFF2-40B4-BE49-F238E27FC236}">
                <a16:creationId xmlns:a16="http://schemas.microsoft.com/office/drawing/2014/main" id="{BE51127B-3FFF-0F66-B74D-509E2230BB00}"/>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C8D67B-033E-6807-CBF8-D5C693A503F1}"/>
              </a:ext>
            </a:extLst>
          </p:cNvPr>
          <p:cNvSpPr>
            <a:spLocks noGrp="1"/>
          </p:cNvSpPr>
          <p:nvPr>
            <p:ph type="title"/>
          </p:nvPr>
        </p:nvSpPr>
        <p:spPr>
          <a:xfrm>
            <a:off x="1023870" y="702156"/>
            <a:ext cx="10144260" cy="1013800"/>
          </a:xfrm>
        </p:spPr>
        <p:txBody>
          <a:bodyPr vert="horz" lIns="91440" tIns="45720" rIns="91440" bIns="45720" rtlCol="0">
            <a:normAutofit/>
          </a:bodyPr>
          <a:lstStyle/>
          <a:p>
            <a:r>
              <a:rPr lang="en-US">
                <a:solidFill>
                  <a:schemeClr val="tx1"/>
                </a:solidFill>
              </a:rPr>
              <a:t>EU Case 2: Next rembrandt</a:t>
            </a:r>
          </a:p>
        </p:txBody>
      </p:sp>
      <p:sp>
        <p:nvSpPr>
          <p:cNvPr id="3" name="Content Placeholder 2">
            <a:extLst>
              <a:ext uri="{FF2B5EF4-FFF2-40B4-BE49-F238E27FC236}">
                <a16:creationId xmlns:a16="http://schemas.microsoft.com/office/drawing/2014/main" id="{941F3A4E-64EC-2237-B182-D8145DCE89DA}"/>
              </a:ext>
            </a:extLst>
          </p:cNvPr>
          <p:cNvSpPr>
            <a:spLocks noGrp="1"/>
          </p:cNvSpPr>
          <p:nvPr>
            <p:ph idx="1"/>
          </p:nvPr>
        </p:nvSpPr>
        <p:spPr>
          <a:xfrm>
            <a:off x="1023870" y="1845440"/>
            <a:ext cx="10261602" cy="5012549"/>
          </a:xfrm>
        </p:spPr>
        <p:txBody>
          <a:bodyPr vert="horz" lIns="91440" tIns="45720" rIns="91440" bIns="45720" rtlCol="0">
            <a:normAutofit fontScale="92500"/>
          </a:bodyPr>
          <a:lstStyle/>
          <a:p>
            <a:pPr marL="0" indent="0">
              <a:lnSpc>
                <a:spcPct val="90000"/>
              </a:lnSpc>
              <a:buClr>
                <a:srgbClr val="377BC7"/>
              </a:buClr>
              <a:buNone/>
            </a:pPr>
            <a:endParaRPr lang="en-US" sz="2400" cap="all" dirty="0">
              <a:solidFill>
                <a:schemeClr val="tx1"/>
              </a:solidFill>
            </a:endParaRPr>
          </a:p>
          <a:p>
            <a:r>
              <a:rPr lang="en-US" sz="2400" b="1" dirty="0"/>
              <a:t>step 1: generating data from 3D scans</a:t>
            </a:r>
            <a:endParaRPr lang="en-US" sz="2400" dirty="0"/>
          </a:p>
          <a:p>
            <a:r>
              <a:rPr lang="en-US" sz="2400" b="1" dirty="0"/>
              <a:t>step 2: upscale images using a deep learning algorithm</a:t>
            </a:r>
            <a:endParaRPr lang="en-US" sz="2400" dirty="0"/>
          </a:p>
          <a:p>
            <a:r>
              <a:rPr lang="en-US" sz="2400" b="1" dirty="0"/>
              <a:t>step 3: determining the subject</a:t>
            </a:r>
            <a:endParaRPr lang="en-US" sz="2400" dirty="0"/>
          </a:p>
          <a:p>
            <a:r>
              <a:rPr lang="en-US" sz="2400" b="1" dirty="0"/>
              <a:t>step 4: feature extraction from traits determined in step 3</a:t>
            </a:r>
            <a:endParaRPr lang="en-US" sz="2400" dirty="0"/>
          </a:p>
          <a:p>
            <a:r>
              <a:rPr lang="en-US" sz="2400" b="1" dirty="0"/>
              <a:t>step 5: using hive </a:t>
            </a:r>
            <a:r>
              <a:rPr lang="en-US" sz="2400" b="1" dirty="0" err="1"/>
              <a:t>maping</a:t>
            </a:r>
            <a:r>
              <a:rPr lang="en-US" sz="2400" b="1" dirty="0"/>
              <a:t> and use a 3D printer</a:t>
            </a:r>
          </a:p>
          <a:p>
            <a:endParaRPr lang="en-US" sz="2400" dirty="0"/>
          </a:p>
          <a:p>
            <a:r>
              <a:rPr lang="en-US" sz="2400" dirty="0"/>
              <a:t>https://</a:t>
            </a:r>
            <a:r>
              <a:rPr lang="en-US" sz="2400" dirty="0" err="1"/>
              <a:t>www.youtube.com</a:t>
            </a:r>
            <a:r>
              <a:rPr lang="en-US" sz="2400" dirty="0"/>
              <a:t>/</a:t>
            </a:r>
            <a:r>
              <a:rPr lang="en-US" sz="2400" dirty="0" err="1"/>
              <a:t>watch?v</a:t>
            </a:r>
            <a:r>
              <a:rPr lang="en-US" sz="2400" dirty="0"/>
              <a:t>=IuygOYZ1Ngo&amp;t=3s</a:t>
            </a:r>
          </a:p>
          <a:p>
            <a:endParaRPr lang="en-US" sz="2400" b="1" dirty="0"/>
          </a:p>
          <a:p>
            <a:r>
              <a:rPr lang="en-US" sz="2000" b="1" dirty="0"/>
              <a:t>NOTE: the court did not have to decide this issue, because the painting was created as a marketing campaign, and was not intended to be sold as an original work of art.</a:t>
            </a:r>
          </a:p>
          <a:p>
            <a:pPr marL="0" indent="0">
              <a:lnSpc>
                <a:spcPct val="90000"/>
              </a:lnSpc>
              <a:buClr>
                <a:srgbClr val="377BC7"/>
              </a:buClr>
              <a:buNone/>
            </a:pPr>
            <a:endParaRPr lang="en-US" sz="2400" cap="all" dirty="0"/>
          </a:p>
          <a:p>
            <a:pPr marL="0" indent="0">
              <a:lnSpc>
                <a:spcPct val="90000"/>
              </a:lnSpc>
              <a:buClr>
                <a:srgbClr val="377BC7"/>
              </a:buClr>
              <a:buNone/>
            </a:pPr>
            <a:endParaRPr lang="en-US" sz="2400" cap="all" dirty="0"/>
          </a:p>
        </p:txBody>
      </p:sp>
    </p:spTree>
    <p:extLst>
      <p:ext uri="{BB962C8B-B14F-4D97-AF65-F5344CB8AC3E}">
        <p14:creationId xmlns:p14="http://schemas.microsoft.com/office/powerpoint/2010/main" val="2891451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5D39-BB15-FA44-27ED-D529F7C66968}"/>
              </a:ext>
            </a:extLst>
          </p:cNvPr>
          <p:cNvSpPr>
            <a:spLocks noGrp="1"/>
          </p:cNvSpPr>
          <p:nvPr>
            <p:ph type="title"/>
          </p:nvPr>
        </p:nvSpPr>
        <p:spPr/>
        <p:txBody>
          <a:bodyPr/>
          <a:lstStyle/>
          <a:p>
            <a:r>
              <a:rPr lang="en-US" dirty="0"/>
              <a:t>EU’s approaches to copyright ownership</a:t>
            </a:r>
          </a:p>
        </p:txBody>
      </p:sp>
      <p:sp>
        <p:nvSpPr>
          <p:cNvPr id="3" name="Content Placeholder 2">
            <a:extLst>
              <a:ext uri="{FF2B5EF4-FFF2-40B4-BE49-F238E27FC236}">
                <a16:creationId xmlns:a16="http://schemas.microsoft.com/office/drawing/2014/main" id="{3F021FA8-614A-8165-E504-0074947B543A}"/>
              </a:ext>
            </a:extLst>
          </p:cNvPr>
          <p:cNvSpPr>
            <a:spLocks noGrp="1"/>
          </p:cNvSpPr>
          <p:nvPr>
            <p:ph idx="1"/>
          </p:nvPr>
        </p:nvSpPr>
        <p:spPr>
          <a:xfrm>
            <a:off x="504991" y="1853923"/>
            <a:ext cx="11029615" cy="5450391"/>
          </a:xfrm>
        </p:spPr>
        <p:txBody>
          <a:bodyPr>
            <a:normAutofit/>
          </a:bodyPr>
          <a:lstStyle/>
          <a:p>
            <a:r>
              <a:rPr lang="en-US" sz="2400" dirty="0"/>
              <a:t>Intellectual</a:t>
            </a:r>
            <a:r>
              <a:rPr lang="zh-CN" altLang="en-US" sz="2400" dirty="0"/>
              <a:t> </a:t>
            </a:r>
            <a:r>
              <a:rPr lang="en-US" altLang="zh-CN" sz="2400" dirty="0"/>
              <a:t>property rights for the development of AI technologies (2019)</a:t>
            </a:r>
          </a:p>
          <a:p>
            <a:pPr lvl="1"/>
            <a:r>
              <a:rPr lang="en-US" sz="2400" dirty="0"/>
              <a:t>AI-generated works</a:t>
            </a:r>
          </a:p>
          <a:p>
            <a:pPr lvl="1"/>
            <a:r>
              <a:rPr lang="en-US" sz="2400" dirty="0"/>
              <a:t>Allow for the contribution of copyright to a non-natural person entity</a:t>
            </a:r>
          </a:p>
          <a:p>
            <a:pPr lvl="1"/>
            <a:r>
              <a:rPr lang="en-US" sz="2400" dirty="0"/>
              <a:t>Exception to TDM in the context of AI</a:t>
            </a:r>
            <a:endParaRPr lang="en-US" altLang="zh-CN" sz="2400" dirty="0"/>
          </a:p>
          <a:p>
            <a:r>
              <a:rPr lang="en-US" altLang="zh-CN" sz="2400" dirty="0"/>
              <a:t>European Parliament Resolution (2020)</a:t>
            </a:r>
          </a:p>
          <a:p>
            <a:pPr lvl="1"/>
            <a:r>
              <a:rPr lang="en-US" altLang="zh-CN" sz="2400" dirty="0"/>
              <a:t>a legal framework: copyright ownership, liability, accountability</a:t>
            </a:r>
          </a:p>
          <a:p>
            <a:pPr lvl="1"/>
            <a:r>
              <a:rPr lang="en-US" altLang="zh-CN" sz="2400" dirty="0"/>
              <a:t>a mandatory labeling system for AI-generated works</a:t>
            </a:r>
          </a:p>
          <a:p>
            <a:r>
              <a:rPr lang="en-US" altLang="zh-CN" sz="2400" dirty="0"/>
              <a:t>Artificial Intelligence Act (AIA) (2021)</a:t>
            </a:r>
          </a:p>
          <a:p>
            <a:pPr lvl="1"/>
            <a:r>
              <a:rPr lang="en-US" altLang="zh-CN" sz="2400" dirty="0"/>
              <a:t>Provisions on intellectual property rights</a:t>
            </a:r>
          </a:p>
          <a:p>
            <a:endParaRPr lang="en-US" altLang="zh-CN" sz="2400" dirty="0"/>
          </a:p>
        </p:txBody>
      </p:sp>
    </p:spTree>
    <p:extLst>
      <p:ext uri="{BB962C8B-B14F-4D97-AF65-F5344CB8AC3E}">
        <p14:creationId xmlns:p14="http://schemas.microsoft.com/office/powerpoint/2010/main" val="37201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F095-6215-C869-63EE-B165F8855408}"/>
              </a:ext>
            </a:extLst>
          </p:cNvPr>
          <p:cNvSpPr>
            <a:spLocks noGrp="1"/>
          </p:cNvSpPr>
          <p:nvPr>
            <p:ph type="title"/>
          </p:nvPr>
        </p:nvSpPr>
        <p:spPr/>
        <p:txBody>
          <a:bodyPr/>
          <a:lstStyle/>
          <a:p>
            <a:r>
              <a:rPr lang="en-US" dirty="0"/>
              <a:t>US COPYRIGHT LAWS</a:t>
            </a:r>
          </a:p>
        </p:txBody>
      </p:sp>
      <p:sp>
        <p:nvSpPr>
          <p:cNvPr id="3" name="Content Placeholder 2">
            <a:extLst>
              <a:ext uri="{FF2B5EF4-FFF2-40B4-BE49-F238E27FC236}">
                <a16:creationId xmlns:a16="http://schemas.microsoft.com/office/drawing/2014/main" id="{686A4C4C-6E63-7A65-9B40-9988A8A11521}"/>
              </a:ext>
            </a:extLst>
          </p:cNvPr>
          <p:cNvSpPr>
            <a:spLocks noGrp="1"/>
          </p:cNvSpPr>
          <p:nvPr>
            <p:ph idx="1"/>
          </p:nvPr>
        </p:nvSpPr>
        <p:spPr>
          <a:xfrm>
            <a:off x="581192" y="1930124"/>
            <a:ext cx="11029615" cy="5014962"/>
          </a:xfrm>
        </p:spPr>
        <p:txBody>
          <a:bodyPr>
            <a:normAutofit/>
          </a:bodyPr>
          <a:lstStyle/>
          <a:p>
            <a:r>
              <a:rPr lang="en-US" sz="2400" dirty="0"/>
              <a:t>Copyright protection (17 U.S. Code 102):</a:t>
            </a:r>
          </a:p>
          <a:p>
            <a:pPr lvl="1"/>
            <a:r>
              <a:rPr lang="en-US" sz="2200" dirty="0"/>
              <a:t>original works of authorship fixed in any tangible medium of expression.</a:t>
            </a:r>
          </a:p>
          <a:p>
            <a:r>
              <a:rPr lang="en-US" sz="2400" dirty="0"/>
              <a:t>Copyright Act of 1976: </a:t>
            </a:r>
          </a:p>
          <a:p>
            <a:pPr lvl="1"/>
            <a:r>
              <a:rPr lang="en-US" sz="2200" dirty="0"/>
              <a:t>copyright is attributed to the natural person</a:t>
            </a:r>
          </a:p>
          <a:p>
            <a:pPr lvl="1"/>
            <a:r>
              <a:rPr lang="en-US" sz="2200" dirty="0"/>
              <a:t>unless the work was created within the scope of employment</a:t>
            </a:r>
          </a:p>
          <a:p>
            <a:r>
              <a:rPr lang="en-US" sz="2400" dirty="0"/>
              <a:t>Section 201 (b): </a:t>
            </a:r>
          </a:p>
          <a:p>
            <a:pPr lvl="1"/>
            <a:r>
              <a:rPr lang="en-US" sz="2200" dirty="0"/>
              <a:t>In the case of a work made for hire</a:t>
            </a:r>
          </a:p>
          <a:p>
            <a:pPr lvl="1"/>
            <a:r>
              <a:rPr lang="en-US" sz="2200" dirty="0"/>
              <a:t>the employer or other person for whom the work was prepared is considered the author for purposes of this title</a:t>
            </a:r>
          </a:p>
        </p:txBody>
      </p:sp>
    </p:spTree>
    <p:extLst>
      <p:ext uri="{BB962C8B-B14F-4D97-AF65-F5344CB8AC3E}">
        <p14:creationId xmlns:p14="http://schemas.microsoft.com/office/powerpoint/2010/main" val="28986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B114-BA90-E63E-87BF-91B3A9328A1F}"/>
              </a:ext>
            </a:extLst>
          </p:cNvPr>
          <p:cNvSpPr>
            <a:spLocks noGrp="1"/>
          </p:cNvSpPr>
          <p:nvPr>
            <p:ph type="title"/>
          </p:nvPr>
        </p:nvSpPr>
        <p:spPr/>
        <p:txBody>
          <a:bodyPr/>
          <a:lstStyle/>
          <a:p>
            <a:r>
              <a:rPr lang="en-US" dirty="0">
                <a:solidFill>
                  <a:srgbClr val="FFFFFF"/>
                </a:solidFill>
              </a:rPr>
              <a:t>US CASE 1: </a:t>
            </a:r>
            <a:r>
              <a:rPr lang="en-US" altLang="zh-CN" dirty="0">
                <a:solidFill>
                  <a:srgbClr val="FFFFFF"/>
                </a:solidFill>
              </a:rPr>
              <a:t>Naruto v. slater</a:t>
            </a:r>
            <a:r>
              <a:rPr lang="zh-CN" altLang="en-US" dirty="0">
                <a:solidFill>
                  <a:srgbClr val="FFFFFF"/>
                </a:solidFill>
              </a:rPr>
              <a:t> </a:t>
            </a:r>
            <a:r>
              <a:rPr lang="en-US" altLang="zh-CN" dirty="0">
                <a:solidFill>
                  <a:srgbClr val="FFFFFF"/>
                </a:solidFill>
              </a:rPr>
              <a:t>(2011)</a:t>
            </a:r>
            <a:endParaRPr lang="en-US" dirty="0"/>
          </a:p>
        </p:txBody>
      </p:sp>
      <p:sp>
        <p:nvSpPr>
          <p:cNvPr id="4" name="Content Placeholder 2">
            <a:extLst>
              <a:ext uri="{FF2B5EF4-FFF2-40B4-BE49-F238E27FC236}">
                <a16:creationId xmlns:a16="http://schemas.microsoft.com/office/drawing/2014/main" id="{2E1D49CA-0EBA-567B-C76E-F5FA29577147}"/>
              </a:ext>
            </a:extLst>
          </p:cNvPr>
          <p:cNvSpPr>
            <a:spLocks noGrp="1"/>
          </p:cNvSpPr>
          <p:nvPr>
            <p:ph idx="1"/>
          </p:nvPr>
        </p:nvSpPr>
        <p:spPr>
          <a:xfrm>
            <a:off x="504991" y="1853923"/>
            <a:ext cx="8231045" cy="5004077"/>
          </a:xfrm>
        </p:spPr>
        <p:txBody>
          <a:bodyPr>
            <a:normAutofit/>
          </a:bodyPr>
          <a:lstStyle/>
          <a:p>
            <a:r>
              <a:rPr lang="en-US" altLang="zh-CN" sz="2400" dirty="0"/>
              <a:t>Case brief: In 2011, British wildlife photographer David Slater set up a camera in an Indonesian forest to capture images of crested macaques. On the the monkeys, later named Naruto, pressed the shutter button himself and took several selfies. The photos became viral.</a:t>
            </a:r>
          </a:p>
          <a:p>
            <a:r>
              <a:rPr lang="en-US" altLang="zh-CN" sz="2400" dirty="0"/>
              <a:t>Legal issue: People for the Ethical Treatment of Animals (PETA) sued Slater on behalf of the monkey, claiming the Naruto was the true “author” of the photo, since he physically took it.</a:t>
            </a:r>
          </a:p>
          <a:p>
            <a:r>
              <a:rPr lang="en-US" altLang="zh-CN" sz="2400" dirty="0"/>
              <a:t>Court Decision (Ninth Circuit Court of Appeals): non-human animals do not have standing to sue under U.S. copyright law.</a:t>
            </a:r>
          </a:p>
          <a:p>
            <a:r>
              <a:rPr lang="en-US" altLang="zh-CN" sz="2400" dirty="0"/>
              <a:t>Relationship to AI: non-human authorship</a:t>
            </a:r>
          </a:p>
        </p:txBody>
      </p:sp>
      <p:pic>
        <p:nvPicPr>
          <p:cNvPr id="5122" name="Picture 2">
            <a:extLst>
              <a:ext uri="{FF2B5EF4-FFF2-40B4-BE49-F238E27FC236}">
                <a16:creationId xmlns:a16="http://schemas.microsoft.com/office/drawing/2014/main" id="{29DB9E3A-60F4-F64E-A770-8D432937B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109" y="1914023"/>
            <a:ext cx="27559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76D1CB-7B06-ABEA-BCC8-5A31F7666F29}"/>
              </a:ext>
            </a:extLst>
          </p:cNvPr>
          <p:cNvSpPr txBox="1"/>
          <p:nvPr/>
        </p:nvSpPr>
        <p:spPr>
          <a:xfrm>
            <a:off x="8736036" y="5724023"/>
            <a:ext cx="3330115" cy="1200329"/>
          </a:xfrm>
          <a:prstGeom prst="rect">
            <a:avLst/>
          </a:prstGeom>
          <a:noFill/>
        </p:spPr>
        <p:txBody>
          <a:bodyPr wrap="square" rtlCol="0">
            <a:spAutoFit/>
          </a:bodyPr>
          <a:lstStyle/>
          <a:p>
            <a:r>
              <a:rPr lang="en-US" dirty="0"/>
              <a:t>https://</a:t>
            </a:r>
            <a:r>
              <a:rPr lang="en-US" dirty="0" err="1"/>
              <a:t>www.wakeforestlawreview.com</a:t>
            </a:r>
            <a:r>
              <a:rPr lang="en-US" dirty="0"/>
              <a:t>/2020/02/naruto-v-slater-one-small-step-for-a-monkey-one-giant-lawsuit-for-animal-kind/</a:t>
            </a:r>
          </a:p>
        </p:txBody>
      </p:sp>
    </p:spTree>
    <p:extLst>
      <p:ext uri="{BB962C8B-B14F-4D97-AF65-F5344CB8AC3E}">
        <p14:creationId xmlns:p14="http://schemas.microsoft.com/office/powerpoint/2010/main" val="262414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C48B-21DE-781D-6A15-1B7FCF4B2C45}"/>
              </a:ext>
            </a:extLst>
          </p:cNvPr>
          <p:cNvSpPr>
            <a:spLocks noGrp="1"/>
          </p:cNvSpPr>
          <p:nvPr>
            <p:ph type="title"/>
          </p:nvPr>
        </p:nvSpPr>
        <p:spPr/>
        <p:txBody>
          <a:bodyPr>
            <a:normAutofit/>
          </a:bodyPr>
          <a:lstStyle/>
          <a:p>
            <a:r>
              <a:rPr lang="en-US" dirty="0">
                <a:solidFill>
                  <a:srgbClr val="FFFFFF"/>
                </a:solidFill>
              </a:rPr>
              <a:t>US CASE 3: </a:t>
            </a:r>
            <a:r>
              <a:rPr lang="en-US" dirty="0" err="1">
                <a:solidFill>
                  <a:srgbClr val="FFFFFF"/>
                </a:solidFill>
              </a:rPr>
              <a:t>zarya</a:t>
            </a:r>
            <a:r>
              <a:rPr lang="en-US" dirty="0">
                <a:solidFill>
                  <a:srgbClr val="FFFFFF"/>
                </a:solidFill>
              </a:rPr>
              <a:t> of the dawn</a:t>
            </a:r>
          </a:p>
        </p:txBody>
      </p:sp>
      <p:pic>
        <p:nvPicPr>
          <p:cNvPr id="8" name="Picture 7" descr="A collage of a person&#10;&#10;AI-generated content may be incorrect.">
            <a:extLst>
              <a:ext uri="{FF2B5EF4-FFF2-40B4-BE49-F238E27FC236}">
                <a16:creationId xmlns:a16="http://schemas.microsoft.com/office/drawing/2014/main" id="{9C6FA072-5E2C-CB0A-13FB-D6F553FEC9BB}"/>
              </a:ext>
            </a:extLst>
          </p:cNvPr>
          <p:cNvPicPr>
            <a:picLocks noChangeAspect="1"/>
          </p:cNvPicPr>
          <p:nvPr/>
        </p:nvPicPr>
        <p:blipFill>
          <a:blip r:embed="rId3"/>
          <a:stretch>
            <a:fillRect/>
          </a:stretch>
        </p:blipFill>
        <p:spPr>
          <a:xfrm>
            <a:off x="657225" y="2554236"/>
            <a:ext cx="4962525" cy="3262859"/>
          </a:xfrm>
          <a:prstGeom prst="rect">
            <a:avLst/>
          </a:prstGeom>
        </p:spPr>
      </p:pic>
      <p:graphicFrame>
        <p:nvGraphicFramePr>
          <p:cNvPr id="10" name="Diagram 5">
            <a:extLst>
              <a:ext uri="{FF2B5EF4-FFF2-40B4-BE49-F238E27FC236}">
                <a16:creationId xmlns:a16="http://schemas.microsoft.com/office/drawing/2014/main" id="{290894BD-0A68-3A65-3070-E2C01AE256A6}"/>
              </a:ext>
            </a:extLst>
          </p:cNvPr>
          <p:cNvGraphicFramePr/>
          <p:nvPr>
            <p:extLst>
              <p:ext uri="{D42A27DB-BD31-4B8C-83A1-F6EECF244321}">
                <p14:modId xmlns:p14="http://schemas.microsoft.com/office/powerpoint/2010/main" val="2474050133"/>
              </p:ext>
            </p:extLst>
          </p:nvPr>
        </p:nvGraphicFramePr>
        <p:xfrm>
          <a:off x="6335805" y="2180496"/>
          <a:ext cx="5275001" cy="4535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DB3A8B65-060B-21E9-E028-4E380E1B60EE}"/>
              </a:ext>
            </a:extLst>
          </p:cNvPr>
          <p:cNvSpPr txBox="1"/>
          <p:nvPr/>
        </p:nvSpPr>
        <p:spPr>
          <a:xfrm>
            <a:off x="91737" y="6347154"/>
            <a:ext cx="6093500" cy="369332"/>
          </a:xfrm>
          <a:prstGeom prst="rect">
            <a:avLst/>
          </a:prstGeom>
          <a:noFill/>
        </p:spPr>
        <p:txBody>
          <a:bodyPr wrap="square">
            <a:spAutoFit/>
          </a:bodyPr>
          <a:lstStyle/>
          <a:p>
            <a:r>
              <a:rPr lang="en-US" dirty="0"/>
              <a:t>https://</a:t>
            </a:r>
            <a:r>
              <a:rPr lang="en-US" dirty="0" err="1"/>
              <a:t>www.copyright.gov</a:t>
            </a:r>
            <a:r>
              <a:rPr lang="en-US" dirty="0"/>
              <a:t>/docs/</a:t>
            </a:r>
            <a:r>
              <a:rPr lang="en-US" dirty="0" err="1"/>
              <a:t>zarya</a:t>
            </a:r>
            <a:r>
              <a:rPr lang="en-US" dirty="0"/>
              <a:t>-of-the-</a:t>
            </a:r>
            <a:r>
              <a:rPr lang="en-US" dirty="0" err="1"/>
              <a:t>dawn.pdf</a:t>
            </a:r>
            <a:endParaRPr lang="en-US" dirty="0"/>
          </a:p>
        </p:txBody>
      </p:sp>
    </p:spTree>
    <p:extLst>
      <p:ext uri="{BB962C8B-B14F-4D97-AF65-F5344CB8AC3E}">
        <p14:creationId xmlns:p14="http://schemas.microsoft.com/office/powerpoint/2010/main" val="128189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421E-E9C1-F797-8E48-D4DE0FF60579}"/>
              </a:ext>
            </a:extLst>
          </p:cNvPr>
          <p:cNvSpPr>
            <a:spLocks noGrp="1"/>
          </p:cNvSpPr>
          <p:nvPr>
            <p:ph type="title"/>
          </p:nvPr>
        </p:nvSpPr>
        <p:spPr/>
        <p:txBody>
          <a:bodyPr/>
          <a:lstStyle/>
          <a:p>
            <a:r>
              <a:rPr lang="en-US" dirty="0">
                <a:solidFill>
                  <a:srgbClr val="FFFFFF"/>
                </a:solidFill>
              </a:rPr>
              <a:t>US CASE 4: NYT  v. </a:t>
            </a:r>
            <a:r>
              <a:rPr lang="en-US" dirty="0" err="1">
                <a:solidFill>
                  <a:srgbClr val="FFFFFF"/>
                </a:solidFill>
              </a:rPr>
              <a:t>openai</a:t>
            </a:r>
            <a:endParaRPr lang="en-US" dirty="0"/>
          </a:p>
        </p:txBody>
      </p:sp>
      <p:sp>
        <p:nvSpPr>
          <p:cNvPr id="3" name="Content Placeholder 2">
            <a:extLst>
              <a:ext uri="{FF2B5EF4-FFF2-40B4-BE49-F238E27FC236}">
                <a16:creationId xmlns:a16="http://schemas.microsoft.com/office/drawing/2014/main" id="{928B24AF-A543-32D4-A4ED-E90EE400219E}"/>
              </a:ext>
            </a:extLst>
          </p:cNvPr>
          <p:cNvSpPr>
            <a:spLocks noGrp="1"/>
          </p:cNvSpPr>
          <p:nvPr>
            <p:ph idx="1"/>
          </p:nvPr>
        </p:nvSpPr>
        <p:spPr/>
        <p:txBody>
          <a:bodyPr>
            <a:normAutofit fontScale="92500" lnSpcReduction="10000"/>
          </a:bodyPr>
          <a:lstStyle/>
          <a:p>
            <a:r>
              <a:rPr lang="en-US" sz="2400" dirty="0"/>
              <a:t>Case brief:  The New York Times is suing OpenAI and Microsoft for using its content to train AI models without permission. GPT models reproduce Times articles, sometimes nearly verbatim. This undermines NYT’s subscription model and threatens journalism.</a:t>
            </a:r>
          </a:p>
          <a:p>
            <a:r>
              <a:rPr lang="en-US" sz="2400" b="1" dirty="0"/>
              <a:t>Romantic authorship argument</a:t>
            </a:r>
            <a:endParaRPr lang="en-US" sz="2400" dirty="0"/>
          </a:p>
          <a:p>
            <a:pPr lvl="1"/>
            <a:r>
              <a:rPr lang="en-US" sz="2400" dirty="0"/>
              <a:t>NYT emphasizes the human creativity behind journalism to support its claim.</a:t>
            </a:r>
          </a:p>
          <a:p>
            <a:r>
              <a:rPr lang="en-US" sz="2400" b="1" dirty="0"/>
              <a:t>Contradiction</a:t>
            </a:r>
          </a:p>
          <a:p>
            <a:pPr lvl="1"/>
            <a:r>
              <a:rPr lang="en-US" sz="2400" dirty="0"/>
              <a:t>In 1997, in </a:t>
            </a:r>
            <a:r>
              <a:rPr lang="en-US" sz="2400" i="1" dirty="0"/>
              <a:t>NYT v. </a:t>
            </a:r>
            <a:r>
              <a:rPr lang="en-US" sz="2400" i="1" dirty="0" err="1"/>
              <a:t>Tasini</a:t>
            </a:r>
            <a:r>
              <a:rPr lang="en-US" sz="2400" dirty="0"/>
              <a:t>, the Times opposed similar author rights when sued by freelancers for digital reuse of their work. But now, NYT demands the destruction of all AI models trained on its content — a drastic reversal.</a:t>
            </a:r>
          </a:p>
          <a:p>
            <a:pPr lvl="1"/>
            <a:endParaRPr lang="en-US" sz="2000" dirty="0"/>
          </a:p>
          <a:p>
            <a:endParaRPr lang="en-US" dirty="0"/>
          </a:p>
        </p:txBody>
      </p:sp>
      <p:sp>
        <p:nvSpPr>
          <p:cNvPr id="5" name="TextBox 4">
            <a:extLst>
              <a:ext uri="{FF2B5EF4-FFF2-40B4-BE49-F238E27FC236}">
                <a16:creationId xmlns:a16="http://schemas.microsoft.com/office/drawing/2014/main" id="{10E6D25E-9258-CC03-722F-D827711EED8D}"/>
              </a:ext>
            </a:extLst>
          </p:cNvPr>
          <p:cNvSpPr txBox="1"/>
          <p:nvPr/>
        </p:nvSpPr>
        <p:spPr>
          <a:xfrm>
            <a:off x="0" y="6488668"/>
            <a:ext cx="8450318" cy="369332"/>
          </a:xfrm>
          <a:prstGeom prst="rect">
            <a:avLst/>
          </a:prstGeom>
          <a:noFill/>
        </p:spPr>
        <p:txBody>
          <a:bodyPr wrap="square" rtlCol="0">
            <a:spAutoFit/>
          </a:bodyPr>
          <a:lstStyle/>
          <a:p>
            <a:r>
              <a:rPr lang="en-US" dirty="0"/>
              <a:t>https://</a:t>
            </a:r>
            <a:r>
              <a:rPr lang="en-US" dirty="0" err="1"/>
              <a:t>harvardlawreview.org</a:t>
            </a:r>
            <a:r>
              <a:rPr lang="en-US" dirty="0"/>
              <a:t>/blog/2024/04/</a:t>
            </a:r>
            <a:r>
              <a:rPr lang="en-US" dirty="0" err="1"/>
              <a:t>nyt</a:t>
            </a:r>
            <a:r>
              <a:rPr lang="en-US" dirty="0"/>
              <a:t>-v-</a:t>
            </a:r>
            <a:r>
              <a:rPr lang="en-US" dirty="0" err="1"/>
              <a:t>openai</a:t>
            </a:r>
            <a:r>
              <a:rPr lang="en-US" dirty="0"/>
              <a:t>-the-</a:t>
            </a:r>
            <a:r>
              <a:rPr lang="en-US" dirty="0" err="1"/>
              <a:t>timess</a:t>
            </a:r>
            <a:r>
              <a:rPr lang="en-US" dirty="0"/>
              <a:t>-about-face/</a:t>
            </a:r>
          </a:p>
        </p:txBody>
      </p:sp>
      <p:pic>
        <p:nvPicPr>
          <p:cNvPr id="1026" name="Picture 2" descr="Unlimited Access to The New York Times ...">
            <a:extLst>
              <a:ext uri="{FF2B5EF4-FFF2-40B4-BE49-F238E27FC236}">
                <a16:creationId xmlns:a16="http://schemas.microsoft.com/office/drawing/2014/main" id="{DC783353-5868-7148-B0B9-451E8EC4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898" y="636518"/>
            <a:ext cx="1145075" cy="114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 million OpenAI accounts offered for ...">
            <a:extLst>
              <a:ext uri="{FF2B5EF4-FFF2-40B4-BE49-F238E27FC236}">
                <a16:creationId xmlns:a16="http://schemas.microsoft.com/office/drawing/2014/main" id="{536A83BF-4DB7-630F-277C-49E6566231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714" y="597077"/>
            <a:ext cx="2115207" cy="118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5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C664-EE81-9F91-0C0C-E1005073F277}"/>
              </a:ext>
            </a:extLst>
          </p:cNvPr>
          <p:cNvSpPr>
            <a:spLocks noGrp="1"/>
          </p:cNvSpPr>
          <p:nvPr>
            <p:ph type="title"/>
          </p:nvPr>
        </p:nvSpPr>
        <p:spPr/>
        <p:txBody>
          <a:bodyPr/>
          <a:lstStyle/>
          <a:p>
            <a:r>
              <a:rPr lang="en-US" dirty="0">
                <a:solidFill>
                  <a:srgbClr val="FFFFFF"/>
                </a:solidFill>
              </a:rPr>
              <a:t>US CASE 4: NYT  v. </a:t>
            </a:r>
            <a:r>
              <a:rPr lang="en-US" dirty="0" err="1">
                <a:solidFill>
                  <a:srgbClr val="FFFFFF"/>
                </a:solidFill>
              </a:rPr>
              <a:t>openai</a:t>
            </a:r>
            <a:endParaRPr lang="en-US" dirty="0"/>
          </a:p>
        </p:txBody>
      </p:sp>
      <p:sp>
        <p:nvSpPr>
          <p:cNvPr id="3" name="Content Placeholder 2">
            <a:extLst>
              <a:ext uri="{FF2B5EF4-FFF2-40B4-BE49-F238E27FC236}">
                <a16:creationId xmlns:a16="http://schemas.microsoft.com/office/drawing/2014/main" id="{1828F87D-2225-5B57-8C1A-8F59F95E2E90}"/>
              </a:ext>
            </a:extLst>
          </p:cNvPr>
          <p:cNvSpPr>
            <a:spLocks noGrp="1"/>
          </p:cNvSpPr>
          <p:nvPr>
            <p:ph idx="1"/>
          </p:nvPr>
        </p:nvSpPr>
        <p:spPr>
          <a:xfrm>
            <a:off x="581191" y="1886672"/>
            <a:ext cx="11029615" cy="4677504"/>
          </a:xfrm>
        </p:spPr>
        <p:txBody>
          <a:bodyPr>
            <a:normAutofit/>
          </a:bodyPr>
          <a:lstStyle/>
          <a:p>
            <a:r>
              <a:rPr lang="en-US" sz="2400" dirty="0"/>
              <a:t>Legal Grounds Cited by the NYT</a:t>
            </a:r>
          </a:p>
          <a:p>
            <a:pPr lvl="1"/>
            <a:r>
              <a:rPr lang="en-US" sz="2400" dirty="0"/>
              <a:t>Copyright infringement under the U.S. Copyright Act (Title 17, U.S. Code)</a:t>
            </a:r>
          </a:p>
          <a:p>
            <a:pPr lvl="2"/>
            <a:r>
              <a:rPr lang="en-US" sz="2400" dirty="0"/>
              <a:t>Reproduced Times articles without permission (Section 106(1))</a:t>
            </a:r>
          </a:p>
          <a:p>
            <a:pPr lvl="2"/>
            <a:r>
              <a:rPr lang="en-US" sz="2400" dirty="0"/>
              <a:t>Created derivative works using Times content (Section 106(2))</a:t>
            </a:r>
          </a:p>
          <a:p>
            <a:pPr lvl="2"/>
            <a:r>
              <a:rPr lang="en-US" sz="2400" dirty="0"/>
              <a:t>Distributed and displayed infringing content (Sections 106(3) and 106(5))</a:t>
            </a:r>
          </a:p>
          <a:p>
            <a:pPr lvl="1"/>
            <a:r>
              <a:rPr lang="en-US" sz="2400" dirty="0"/>
              <a:t>Request of NYT</a:t>
            </a:r>
          </a:p>
          <a:p>
            <a:pPr lvl="2"/>
            <a:r>
              <a:rPr lang="en-US" sz="2400" dirty="0"/>
              <a:t>Permanent injunction</a:t>
            </a:r>
          </a:p>
          <a:p>
            <a:pPr lvl="2"/>
            <a:r>
              <a:rPr lang="en-US" sz="2400" dirty="0"/>
              <a:t>Destruction of models</a:t>
            </a:r>
          </a:p>
        </p:txBody>
      </p:sp>
      <p:pic>
        <p:nvPicPr>
          <p:cNvPr id="5" name="Picture 2" descr="Unlimited Access to The New York Times ...">
            <a:extLst>
              <a:ext uri="{FF2B5EF4-FFF2-40B4-BE49-F238E27FC236}">
                <a16:creationId xmlns:a16="http://schemas.microsoft.com/office/drawing/2014/main" id="{ACA85F6A-D3DF-A1DB-F689-96DBB2B09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898" y="636518"/>
            <a:ext cx="1145075" cy="1145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20 million OpenAI accounts offered for ...">
            <a:extLst>
              <a:ext uri="{FF2B5EF4-FFF2-40B4-BE49-F238E27FC236}">
                <a16:creationId xmlns:a16="http://schemas.microsoft.com/office/drawing/2014/main" id="{D96F1D7E-96EC-B8D3-9487-99AEFAC95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714" y="597077"/>
            <a:ext cx="2115207" cy="11845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2B2CA8-6566-20B2-FBC3-15B540D05C75}"/>
              </a:ext>
            </a:extLst>
          </p:cNvPr>
          <p:cNvSpPr txBox="1"/>
          <p:nvPr/>
        </p:nvSpPr>
        <p:spPr>
          <a:xfrm>
            <a:off x="0" y="6488668"/>
            <a:ext cx="8450318" cy="369332"/>
          </a:xfrm>
          <a:prstGeom prst="rect">
            <a:avLst/>
          </a:prstGeom>
          <a:noFill/>
        </p:spPr>
        <p:txBody>
          <a:bodyPr wrap="square" rtlCol="0">
            <a:spAutoFit/>
          </a:bodyPr>
          <a:lstStyle/>
          <a:p>
            <a:r>
              <a:rPr lang="en-US" dirty="0"/>
              <a:t>https://</a:t>
            </a:r>
            <a:r>
              <a:rPr lang="en-US" dirty="0" err="1"/>
              <a:t>harvardlawreview.org</a:t>
            </a:r>
            <a:r>
              <a:rPr lang="en-US" dirty="0"/>
              <a:t>/blog/2024/04/</a:t>
            </a:r>
            <a:r>
              <a:rPr lang="en-US" dirty="0" err="1"/>
              <a:t>nyt</a:t>
            </a:r>
            <a:r>
              <a:rPr lang="en-US" dirty="0"/>
              <a:t>-v-</a:t>
            </a:r>
            <a:r>
              <a:rPr lang="en-US" dirty="0" err="1"/>
              <a:t>openai</a:t>
            </a:r>
            <a:r>
              <a:rPr lang="en-US" dirty="0"/>
              <a:t>-the-</a:t>
            </a:r>
            <a:r>
              <a:rPr lang="en-US" dirty="0" err="1"/>
              <a:t>timess</a:t>
            </a:r>
            <a:r>
              <a:rPr lang="en-US" dirty="0"/>
              <a:t>-about-face/</a:t>
            </a:r>
          </a:p>
        </p:txBody>
      </p:sp>
    </p:spTree>
    <p:extLst>
      <p:ext uri="{BB962C8B-B14F-4D97-AF65-F5344CB8AC3E}">
        <p14:creationId xmlns:p14="http://schemas.microsoft.com/office/powerpoint/2010/main" val="20534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F6543-9724-B64D-09D8-81120317C2EA}"/>
              </a:ext>
            </a:extLst>
          </p:cNvPr>
          <p:cNvSpPr>
            <a:spLocks noGrp="1"/>
          </p:cNvSpPr>
          <p:nvPr>
            <p:ph type="title"/>
          </p:nvPr>
        </p:nvSpPr>
        <p:spPr/>
        <p:txBody>
          <a:bodyPr/>
          <a:lstStyle/>
          <a:p>
            <a:r>
              <a:rPr lang="en-US" dirty="0"/>
              <a:t>US CASE 5: Kadrey  v. Meta</a:t>
            </a:r>
          </a:p>
        </p:txBody>
      </p:sp>
      <p:sp>
        <p:nvSpPr>
          <p:cNvPr id="3" name="Content Placeholder 2">
            <a:extLst>
              <a:ext uri="{FF2B5EF4-FFF2-40B4-BE49-F238E27FC236}">
                <a16:creationId xmlns:a16="http://schemas.microsoft.com/office/drawing/2014/main" id="{3BD3C063-6CFD-5073-2F28-E4E811E46C80}"/>
              </a:ext>
            </a:extLst>
          </p:cNvPr>
          <p:cNvSpPr>
            <a:spLocks noGrp="1"/>
          </p:cNvSpPr>
          <p:nvPr>
            <p:ph idx="1"/>
          </p:nvPr>
        </p:nvSpPr>
        <p:spPr>
          <a:xfrm>
            <a:off x="343992" y="2593655"/>
            <a:ext cx="11029615" cy="3678303"/>
          </a:xfrm>
        </p:spPr>
        <p:txBody>
          <a:bodyPr>
            <a:noAutofit/>
          </a:bodyPr>
          <a:lstStyle/>
          <a:p>
            <a:r>
              <a:rPr lang="en-US" sz="2400" dirty="0"/>
              <a:t>One of the earliest copyright lawsuits</a:t>
            </a:r>
          </a:p>
          <a:p>
            <a:r>
              <a:rPr lang="en-US" sz="2400" dirty="0"/>
              <a:t>Case brief:  Authors Richard Kadrey, Christopher Golden, and comedian Sarah Silverman ARGUE THAT meta used pirated book datasets to train its model.</a:t>
            </a:r>
          </a:p>
          <a:p>
            <a:r>
              <a:rPr lang="en-US" sz="2400" dirty="0"/>
              <a:t>Court decision:</a:t>
            </a:r>
          </a:p>
          <a:p>
            <a:pPr lvl="1"/>
            <a:r>
              <a:rPr lang="en-US" sz="2400" dirty="0"/>
              <a:t>Ordered that previously redacted documents be unsealed</a:t>
            </a:r>
          </a:p>
          <a:p>
            <a:pPr lvl="1"/>
            <a:r>
              <a:rPr lang="en-US" sz="2400" dirty="0"/>
              <a:t>Criticized Meta’s sealing requests</a:t>
            </a:r>
          </a:p>
          <a:p>
            <a:r>
              <a:rPr lang="en-US" sz="2400" dirty="0"/>
              <a:t>Legal Arguments</a:t>
            </a:r>
          </a:p>
          <a:p>
            <a:pPr lvl="1"/>
            <a:r>
              <a:rPr lang="en-US" sz="2400" dirty="0"/>
              <a:t>Plaintiffs: </a:t>
            </a:r>
            <a:r>
              <a:rPr lang="en-US" sz="2400" b="0" i="0" dirty="0">
                <a:solidFill>
                  <a:srgbClr val="001D35"/>
                </a:solidFill>
                <a:effectLst/>
                <a:latin typeface="Google Sans"/>
              </a:rPr>
              <a:t>Digital Millennium Copyright Act (</a:t>
            </a:r>
            <a:r>
              <a:rPr lang="en-US" sz="2400" dirty="0"/>
              <a:t>DMCA)</a:t>
            </a:r>
          </a:p>
          <a:p>
            <a:pPr lvl="1"/>
            <a:r>
              <a:rPr lang="en-US" sz="2400" dirty="0"/>
              <a:t>Defendants (Meta): Fair Use</a:t>
            </a:r>
          </a:p>
          <a:p>
            <a:pPr marL="324000" lvl="1" indent="0">
              <a:buNone/>
            </a:pPr>
            <a:endParaRPr lang="en-US" sz="2400" dirty="0"/>
          </a:p>
        </p:txBody>
      </p:sp>
      <p:pic>
        <p:nvPicPr>
          <p:cNvPr id="4098" name="Picture 2" descr="Meta">
            <a:extLst>
              <a:ext uri="{FF2B5EF4-FFF2-40B4-BE49-F238E27FC236}">
                <a16:creationId xmlns:a16="http://schemas.microsoft.com/office/drawing/2014/main" id="{388E401A-29A6-AFF3-BDE9-A491E8A1E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900" y="702156"/>
            <a:ext cx="1013800" cy="101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6D0B05-7987-760D-B23E-58D035E973E7}"/>
              </a:ext>
            </a:extLst>
          </p:cNvPr>
          <p:cNvSpPr txBox="1"/>
          <p:nvPr/>
        </p:nvSpPr>
        <p:spPr>
          <a:xfrm>
            <a:off x="0" y="6446912"/>
            <a:ext cx="8781143" cy="369332"/>
          </a:xfrm>
          <a:prstGeom prst="rect">
            <a:avLst/>
          </a:prstGeom>
          <a:noFill/>
        </p:spPr>
        <p:txBody>
          <a:bodyPr wrap="square">
            <a:spAutoFit/>
          </a:bodyPr>
          <a:lstStyle/>
          <a:p>
            <a:r>
              <a:rPr lang="en-US" dirty="0"/>
              <a:t>https://</a:t>
            </a:r>
            <a:r>
              <a:rPr lang="en-US" dirty="0" err="1"/>
              <a:t>www.wired.com</a:t>
            </a:r>
            <a:r>
              <a:rPr lang="en-US" dirty="0"/>
              <a:t>/story/new-documents-unredacted-meta-copyright-ai-lawsuit/</a:t>
            </a:r>
          </a:p>
        </p:txBody>
      </p:sp>
    </p:spTree>
    <p:extLst>
      <p:ext uri="{BB962C8B-B14F-4D97-AF65-F5344CB8AC3E}">
        <p14:creationId xmlns:p14="http://schemas.microsoft.com/office/powerpoint/2010/main" val="309498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9651-F08F-1322-FF8E-EDF4C87E4A8E}"/>
              </a:ext>
            </a:extLst>
          </p:cNvPr>
          <p:cNvSpPr>
            <a:spLocks noGrp="1"/>
          </p:cNvSpPr>
          <p:nvPr>
            <p:ph type="title"/>
          </p:nvPr>
        </p:nvSpPr>
        <p:spPr/>
        <p:txBody>
          <a:bodyPr/>
          <a:lstStyle/>
          <a:p>
            <a:r>
              <a:rPr lang="en-US" dirty="0"/>
              <a:t>US’s approaches to copyright ownership</a:t>
            </a:r>
          </a:p>
        </p:txBody>
      </p:sp>
      <p:sp>
        <p:nvSpPr>
          <p:cNvPr id="3" name="Content Placeholder 2">
            <a:extLst>
              <a:ext uri="{FF2B5EF4-FFF2-40B4-BE49-F238E27FC236}">
                <a16:creationId xmlns:a16="http://schemas.microsoft.com/office/drawing/2014/main" id="{C630D73C-E5AB-E52C-C67D-18748577B1B5}"/>
              </a:ext>
            </a:extLst>
          </p:cNvPr>
          <p:cNvSpPr>
            <a:spLocks noGrp="1"/>
          </p:cNvSpPr>
          <p:nvPr>
            <p:ph idx="1"/>
          </p:nvPr>
        </p:nvSpPr>
        <p:spPr/>
        <p:txBody>
          <a:bodyPr>
            <a:normAutofit/>
          </a:bodyPr>
          <a:lstStyle/>
          <a:p>
            <a:r>
              <a:rPr lang="en-US" sz="2400" dirty="0"/>
              <a:t>In March 2023,  the US Copyright Office published a notice of proposed rulemaking:</a:t>
            </a:r>
          </a:p>
          <a:p>
            <a:pPr lvl="1"/>
            <a:r>
              <a:rPr lang="en-US" sz="2200" dirty="0"/>
              <a:t>Works containing AI-generated material may be eligible for registration under specific circumstances</a:t>
            </a:r>
          </a:p>
          <a:p>
            <a:pPr lvl="1"/>
            <a:r>
              <a:rPr lang="en-US" sz="2200" dirty="0"/>
              <a:t>If a human author has contributed a sufficient amount of original expression / If the AI technology used requires human intervention to generate works, then the AI-generated material may be eligible for registration.</a:t>
            </a:r>
          </a:p>
          <a:p>
            <a:pPr lvl="1"/>
            <a:r>
              <a:rPr lang="en-US" sz="2200" dirty="0"/>
              <a:t>Acknowledges the copyright ownership in works containing AI-generated material will depend on the specific facts of each case.</a:t>
            </a:r>
          </a:p>
        </p:txBody>
      </p:sp>
    </p:spTree>
    <p:extLst>
      <p:ext uri="{BB962C8B-B14F-4D97-AF65-F5344CB8AC3E}">
        <p14:creationId xmlns:p14="http://schemas.microsoft.com/office/powerpoint/2010/main" val="324296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314A-57D0-FDF7-C047-06921BA7664A}"/>
              </a:ext>
            </a:extLst>
          </p:cNvPr>
          <p:cNvSpPr>
            <a:spLocks noGrp="1"/>
          </p:cNvSpPr>
          <p:nvPr>
            <p:ph type="title"/>
          </p:nvPr>
        </p:nvSpPr>
        <p:spPr/>
        <p:txBody>
          <a:bodyPr/>
          <a:lstStyle/>
          <a:p>
            <a:r>
              <a:rPr lang="en-US" dirty="0"/>
              <a:t>China copyright laws</a:t>
            </a:r>
          </a:p>
        </p:txBody>
      </p:sp>
      <p:sp>
        <p:nvSpPr>
          <p:cNvPr id="3" name="Content Placeholder 2">
            <a:extLst>
              <a:ext uri="{FF2B5EF4-FFF2-40B4-BE49-F238E27FC236}">
                <a16:creationId xmlns:a16="http://schemas.microsoft.com/office/drawing/2014/main" id="{B28FFB11-92A0-D16B-65CC-F052E4673342}"/>
              </a:ext>
            </a:extLst>
          </p:cNvPr>
          <p:cNvSpPr>
            <a:spLocks noGrp="1"/>
          </p:cNvSpPr>
          <p:nvPr>
            <p:ph idx="1"/>
          </p:nvPr>
        </p:nvSpPr>
        <p:spPr>
          <a:xfrm>
            <a:off x="581192" y="2180496"/>
            <a:ext cx="11029615" cy="4514218"/>
          </a:xfrm>
        </p:spPr>
        <p:txBody>
          <a:bodyPr>
            <a:normAutofit/>
          </a:bodyPr>
          <a:lstStyle/>
          <a:p>
            <a:r>
              <a:rPr lang="en-US" sz="2400" dirty="0"/>
              <a:t>Copyright Law of the people’s Republic of China</a:t>
            </a:r>
          </a:p>
          <a:p>
            <a:pPr lvl="1"/>
            <a:r>
              <a:rPr lang="en-US" sz="2400" dirty="0"/>
              <a:t>exclusive right to reproduce, distribute, publicly display, and publicly perform their works</a:t>
            </a:r>
          </a:p>
          <a:p>
            <a:pPr lvl="1"/>
            <a:r>
              <a:rPr lang="en-US" sz="2400" dirty="0"/>
              <a:t>Exceptions: fair use, which allows for limited use of copyrighted material for purposes, such as news reporting, teaching, research, and criticism.</a:t>
            </a:r>
          </a:p>
          <a:p>
            <a:pPr lvl="1"/>
            <a:r>
              <a:rPr lang="en-US" sz="2400" dirty="0"/>
              <a:t>Use of copyrighted material for public interest purposes: cases of emergency / public security</a:t>
            </a:r>
          </a:p>
          <a:p>
            <a:pPr lvl="1"/>
            <a:r>
              <a:rPr lang="en-US" sz="2400" dirty="0"/>
              <a:t>Emphasizes the importance of agreements</a:t>
            </a:r>
          </a:p>
        </p:txBody>
      </p:sp>
    </p:spTree>
    <p:extLst>
      <p:ext uri="{BB962C8B-B14F-4D97-AF65-F5344CB8AC3E}">
        <p14:creationId xmlns:p14="http://schemas.microsoft.com/office/powerpoint/2010/main" val="21049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B6E0-5DC7-8932-6B3F-3223942E4BDA}"/>
              </a:ext>
            </a:extLst>
          </p:cNvPr>
          <p:cNvSpPr>
            <a:spLocks noGrp="1"/>
          </p:cNvSpPr>
          <p:nvPr>
            <p:ph type="ctrTitle"/>
          </p:nvPr>
        </p:nvSpPr>
        <p:spPr>
          <a:xfrm>
            <a:off x="581191" y="4000698"/>
            <a:ext cx="10993549" cy="1475013"/>
          </a:xfrm>
        </p:spPr>
        <p:txBody>
          <a:bodyPr>
            <a:normAutofit/>
          </a:bodyPr>
          <a:lstStyle/>
          <a:p>
            <a:r>
              <a:rPr lang="en-US">
                <a:solidFill>
                  <a:srgbClr val="FFFFFF"/>
                </a:solidFill>
              </a:rPr>
              <a:t>AI copyright approaches across different countries </a:t>
            </a:r>
          </a:p>
        </p:txBody>
      </p:sp>
      <p:pic>
        <p:nvPicPr>
          <p:cNvPr id="10242" name="Picture 2" descr="undefined">
            <a:extLst>
              <a:ext uri="{FF2B5EF4-FFF2-40B4-BE49-F238E27FC236}">
                <a16:creationId xmlns:a16="http://schemas.microsoft.com/office/drawing/2014/main" id="{5DB72866-9EFE-CFE7-11AB-CD97C6E5F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335" r="-1" b="15375"/>
          <a:stretch/>
        </p:blipFill>
        <p:spPr bwMode="auto">
          <a:xfrm>
            <a:off x="446532" y="599725"/>
            <a:ext cx="11292143" cy="355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6FF2-C95B-9B31-D40C-4FB7FF3AF080}"/>
              </a:ext>
            </a:extLst>
          </p:cNvPr>
          <p:cNvSpPr>
            <a:spLocks noGrp="1"/>
          </p:cNvSpPr>
          <p:nvPr>
            <p:ph type="title"/>
          </p:nvPr>
        </p:nvSpPr>
        <p:spPr/>
        <p:txBody>
          <a:bodyPr/>
          <a:lstStyle/>
          <a:p>
            <a:r>
              <a:rPr lang="en-US" altLang="zh-CN" dirty="0"/>
              <a:t>China case 1: </a:t>
            </a:r>
            <a:r>
              <a:rPr lang="en-US" altLang="zh-CN" dirty="0" err="1"/>
              <a:t>feilin</a:t>
            </a:r>
            <a:r>
              <a:rPr lang="en-US" altLang="zh-CN" dirty="0"/>
              <a:t> v. </a:t>
            </a:r>
            <a:r>
              <a:rPr lang="en-US" altLang="zh-CN" dirty="0" err="1"/>
              <a:t>baidu</a:t>
            </a:r>
            <a:endParaRPr lang="en-US" dirty="0"/>
          </a:p>
        </p:txBody>
      </p:sp>
      <p:sp>
        <p:nvSpPr>
          <p:cNvPr id="3" name="Content Placeholder 2">
            <a:extLst>
              <a:ext uri="{FF2B5EF4-FFF2-40B4-BE49-F238E27FC236}">
                <a16:creationId xmlns:a16="http://schemas.microsoft.com/office/drawing/2014/main" id="{0B278EBA-2692-47C8-36A9-101C2CF51F59}"/>
              </a:ext>
            </a:extLst>
          </p:cNvPr>
          <p:cNvSpPr>
            <a:spLocks noGrp="1"/>
          </p:cNvSpPr>
          <p:nvPr>
            <p:ph idx="1"/>
          </p:nvPr>
        </p:nvSpPr>
        <p:spPr>
          <a:xfrm>
            <a:off x="581191" y="2017210"/>
            <a:ext cx="11029615" cy="4840790"/>
          </a:xfrm>
        </p:spPr>
        <p:txBody>
          <a:bodyPr>
            <a:normAutofit lnSpcReduction="10000"/>
          </a:bodyPr>
          <a:lstStyle/>
          <a:p>
            <a:r>
              <a:rPr lang="en-US" sz="2400" dirty="0"/>
              <a:t>Case brief:  A data report titled “Analytical Report on the Judicial Big Data in the Film and Entertainment Industry: Film Industry in Beijing” was created using the software Wolters Kluwer China Law and Reference. </a:t>
            </a:r>
            <a:r>
              <a:rPr lang="en-US" sz="2400" dirty="0" err="1"/>
              <a:t>Feilin</a:t>
            </a:r>
            <a:r>
              <a:rPr lang="en-US" sz="2400" dirty="0"/>
              <a:t> claimed copyright infringement for using the report. </a:t>
            </a:r>
          </a:p>
          <a:p>
            <a:r>
              <a:rPr lang="en-US" sz="2400" dirty="0"/>
              <a:t>Key facts:</a:t>
            </a:r>
          </a:p>
          <a:p>
            <a:pPr lvl="1"/>
            <a:r>
              <a:rPr lang="en-US" sz="2400" dirty="0"/>
              <a:t>Images in the report were initially auto-generated by AI but later manually edited and colored by </a:t>
            </a:r>
            <a:r>
              <a:rPr lang="en-US" sz="2400" dirty="0" err="1"/>
              <a:t>Feilin’s</a:t>
            </a:r>
            <a:r>
              <a:rPr lang="en-US" sz="2400" dirty="0"/>
              <a:t> team</a:t>
            </a:r>
          </a:p>
          <a:p>
            <a:pPr lvl="1"/>
            <a:r>
              <a:rPr lang="en-US" sz="2400" dirty="0"/>
              <a:t>Text content was based on AI-assisted case law searches, but written and analyzed by humans</a:t>
            </a:r>
          </a:p>
          <a:p>
            <a:r>
              <a:rPr lang="en-US" sz="2400" dirty="0"/>
              <a:t>Court Decision (Beijing Internet Court): Works generated solely by AI cannot be copyrighted. The specific report in question had human input and thus was copyrightable.</a:t>
            </a:r>
          </a:p>
          <a:p>
            <a:endParaRPr lang="en-US" sz="2400" dirty="0"/>
          </a:p>
        </p:txBody>
      </p:sp>
      <p:pic>
        <p:nvPicPr>
          <p:cNvPr id="7170" name="Picture 2">
            <a:extLst>
              <a:ext uri="{FF2B5EF4-FFF2-40B4-BE49-F238E27FC236}">
                <a16:creationId xmlns:a16="http://schemas.microsoft.com/office/drawing/2014/main" id="{EACABEB6-476F-226F-AAE1-23226876A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340" y="1250884"/>
            <a:ext cx="1128488" cy="382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D862D4-01A9-9F56-230E-8CD8DF45C3DE}"/>
              </a:ext>
            </a:extLst>
          </p:cNvPr>
          <p:cNvSpPr txBox="1"/>
          <p:nvPr/>
        </p:nvSpPr>
        <p:spPr>
          <a:xfrm>
            <a:off x="345112" y="6512923"/>
            <a:ext cx="10137034" cy="369332"/>
          </a:xfrm>
          <a:prstGeom prst="rect">
            <a:avLst/>
          </a:prstGeom>
          <a:noFill/>
        </p:spPr>
        <p:txBody>
          <a:bodyPr wrap="square">
            <a:spAutoFit/>
          </a:bodyPr>
          <a:lstStyle/>
          <a:p>
            <a:r>
              <a:rPr lang="en-US" dirty="0"/>
              <a:t>https://</a:t>
            </a:r>
            <a:r>
              <a:rPr lang="en-US" dirty="0" err="1"/>
              <a:t>pdfs.semanticscholar.org</a:t>
            </a:r>
            <a:r>
              <a:rPr lang="en-US" dirty="0"/>
              <a:t>/b61c/cb98fd748b7ee654895ee133d5363e4d8556.pdf</a:t>
            </a:r>
          </a:p>
        </p:txBody>
      </p:sp>
    </p:spTree>
    <p:extLst>
      <p:ext uri="{BB962C8B-B14F-4D97-AF65-F5344CB8AC3E}">
        <p14:creationId xmlns:p14="http://schemas.microsoft.com/office/powerpoint/2010/main" val="379932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B7DC-0005-BC22-1A62-3411B7C45D37}"/>
              </a:ext>
            </a:extLst>
          </p:cNvPr>
          <p:cNvSpPr>
            <a:spLocks noGrp="1"/>
          </p:cNvSpPr>
          <p:nvPr>
            <p:ph type="title"/>
          </p:nvPr>
        </p:nvSpPr>
        <p:spPr/>
        <p:txBody>
          <a:bodyPr/>
          <a:lstStyle/>
          <a:p>
            <a:r>
              <a:rPr lang="en-US" dirty="0"/>
              <a:t>Comparisons of ai copyright laws among countries</a:t>
            </a:r>
          </a:p>
        </p:txBody>
      </p:sp>
      <p:graphicFrame>
        <p:nvGraphicFramePr>
          <p:cNvPr id="5" name="Table 4">
            <a:extLst>
              <a:ext uri="{FF2B5EF4-FFF2-40B4-BE49-F238E27FC236}">
                <a16:creationId xmlns:a16="http://schemas.microsoft.com/office/drawing/2014/main" id="{78086263-7530-88B5-4ABE-6AC864A093CE}"/>
              </a:ext>
            </a:extLst>
          </p:cNvPr>
          <p:cNvGraphicFramePr>
            <a:graphicFrameLocks noGrp="1"/>
          </p:cNvGraphicFramePr>
          <p:nvPr>
            <p:extLst>
              <p:ext uri="{D42A27DB-BD31-4B8C-83A1-F6EECF244321}">
                <p14:modId xmlns:p14="http://schemas.microsoft.com/office/powerpoint/2010/main" val="2818483512"/>
              </p:ext>
            </p:extLst>
          </p:nvPr>
        </p:nvGraphicFramePr>
        <p:xfrm>
          <a:off x="419800" y="1873295"/>
          <a:ext cx="11274136" cy="4846320"/>
        </p:xfrm>
        <a:graphic>
          <a:graphicData uri="http://schemas.openxmlformats.org/drawingml/2006/table">
            <a:tbl>
              <a:tblPr firstRow="1" bandRow="1">
                <a:tableStyleId>{5C22544A-7EE6-4342-B048-85BDC9FD1C3A}</a:tableStyleId>
              </a:tblPr>
              <a:tblGrid>
                <a:gridCol w="2818534">
                  <a:extLst>
                    <a:ext uri="{9D8B030D-6E8A-4147-A177-3AD203B41FA5}">
                      <a16:colId xmlns:a16="http://schemas.microsoft.com/office/drawing/2014/main" val="1663069834"/>
                    </a:ext>
                  </a:extLst>
                </a:gridCol>
                <a:gridCol w="2818534">
                  <a:extLst>
                    <a:ext uri="{9D8B030D-6E8A-4147-A177-3AD203B41FA5}">
                      <a16:colId xmlns:a16="http://schemas.microsoft.com/office/drawing/2014/main" val="4124272870"/>
                    </a:ext>
                  </a:extLst>
                </a:gridCol>
                <a:gridCol w="2818534">
                  <a:extLst>
                    <a:ext uri="{9D8B030D-6E8A-4147-A177-3AD203B41FA5}">
                      <a16:colId xmlns:a16="http://schemas.microsoft.com/office/drawing/2014/main" val="1415265271"/>
                    </a:ext>
                  </a:extLst>
                </a:gridCol>
                <a:gridCol w="2818534">
                  <a:extLst>
                    <a:ext uri="{9D8B030D-6E8A-4147-A177-3AD203B41FA5}">
                      <a16:colId xmlns:a16="http://schemas.microsoft.com/office/drawing/2014/main" val="1408585263"/>
                    </a:ext>
                  </a:extLst>
                </a:gridCol>
              </a:tblGrid>
              <a:tr h="569369">
                <a:tc>
                  <a:txBody>
                    <a:bodyPr/>
                    <a:lstStyle/>
                    <a:p>
                      <a:pPr algn="ctr"/>
                      <a:r>
                        <a:rPr lang="en-US" dirty="0"/>
                        <a:t>Aspect</a:t>
                      </a:r>
                    </a:p>
                  </a:txBody>
                  <a:tcPr/>
                </a:tc>
                <a:tc>
                  <a:txBody>
                    <a:bodyPr/>
                    <a:lstStyle/>
                    <a:p>
                      <a:pPr algn="ctr"/>
                      <a:r>
                        <a:rPr lang="en-US" dirty="0"/>
                        <a:t>European Union</a:t>
                      </a:r>
                    </a:p>
                    <a:p>
                      <a:pPr algn="ctr"/>
                      <a:r>
                        <a:rPr lang="en-US" dirty="0"/>
                        <a:t>(EU)</a:t>
                      </a:r>
                    </a:p>
                  </a:txBody>
                  <a:tcPr/>
                </a:tc>
                <a:tc>
                  <a:txBody>
                    <a:bodyPr/>
                    <a:lstStyle/>
                    <a:p>
                      <a:pPr algn="ctr"/>
                      <a:r>
                        <a:rPr lang="en-US" dirty="0"/>
                        <a:t>United States</a:t>
                      </a:r>
                    </a:p>
                    <a:p>
                      <a:pPr algn="ctr"/>
                      <a:r>
                        <a:rPr lang="en-US" dirty="0"/>
                        <a:t>(US)</a:t>
                      </a:r>
                    </a:p>
                  </a:txBody>
                  <a:tcPr/>
                </a:tc>
                <a:tc>
                  <a:txBody>
                    <a:bodyPr/>
                    <a:lstStyle/>
                    <a:p>
                      <a:pPr algn="ctr"/>
                      <a:r>
                        <a:rPr lang="en-US" dirty="0"/>
                        <a:t>China</a:t>
                      </a:r>
                    </a:p>
                  </a:txBody>
                  <a:tcPr/>
                </a:tc>
                <a:extLst>
                  <a:ext uri="{0D108BD9-81ED-4DB2-BD59-A6C34878D82A}">
                    <a16:rowId xmlns:a16="http://schemas.microsoft.com/office/drawing/2014/main" val="1982476671"/>
                  </a:ext>
                </a:extLst>
              </a:tr>
              <a:tr h="377483">
                <a:tc>
                  <a:txBody>
                    <a:bodyPr/>
                    <a:lstStyle/>
                    <a:p>
                      <a:pPr algn="ctr"/>
                      <a:r>
                        <a:rPr lang="en-US" b="1" dirty="0"/>
                        <a:t>Legal framework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a</a:t>
                      </a:r>
                      <a:r>
                        <a:rPr lang="en-US" sz="1800" kern="1200" dirty="0">
                          <a:solidFill>
                            <a:schemeClr val="dk1"/>
                          </a:solidFill>
                          <a:latin typeface="+mn-lt"/>
                          <a:ea typeface="+mn-ea"/>
                          <a:cs typeface="+mn-cs"/>
                        </a:rPr>
                        <a:t>ddresses AI-related copyright issues and exceptions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Lacks AI-specific laws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Limite</a:t>
                      </a:r>
                      <a:r>
                        <a:rPr lang="en-US" sz="1800" kern="1200" dirty="0">
                          <a:solidFill>
                            <a:schemeClr val="dk1"/>
                          </a:solidFill>
                          <a:latin typeface="+mn-lt"/>
                          <a:ea typeface="+mn-ea"/>
                          <a:cs typeface="+mn-cs"/>
                        </a:rPr>
                        <a:t>d reference to AI-generated content; still in early stages of adaptation</a:t>
                      </a:r>
                    </a:p>
                  </a:txBody>
                  <a:tcPr/>
                </a:tc>
                <a:extLst>
                  <a:ext uri="{0D108BD9-81ED-4DB2-BD59-A6C34878D82A}">
                    <a16:rowId xmlns:a16="http://schemas.microsoft.com/office/drawing/2014/main" val="1703912523"/>
                  </a:ext>
                </a:extLst>
              </a:tr>
              <a:tr h="59084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t>View on AI-generated Works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Treated </a:t>
                      </a:r>
                      <a:r>
                        <a:rPr lang="en-US" sz="1800" kern="1200" dirty="0">
                          <a:solidFill>
                            <a:schemeClr val="dk1"/>
                          </a:solidFill>
                          <a:latin typeface="+mn-lt"/>
                          <a:ea typeface="+mn-ea"/>
                          <a:cs typeface="+mn-cs"/>
                        </a:rPr>
                        <a:t>as computer-generated works with rights attributed to the person making the arrangements</a:t>
                      </a:r>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No recognition of AI as a </a:t>
                      </a:r>
                      <a:r>
                        <a:rPr lang="en-US" sz="1800" kern="1200" dirty="0">
                          <a:solidFill>
                            <a:schemeClr val="dk1"/>
                          </a:solidFill>
                          <a:latin typeface="+mn-lt"/>
                          <a:ea typeface="+mn-ea"/>
                          <a:cs typeface="+mn-cs"/>
                        </a:rPr>
                        <a:t>creator; human authorship is required</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Recognizes AI-generated works to some degree</a:t>
                      </a:r>
                    </a:p>
                  </a:txBody>
                  <a:tcPr/>
                </a:tc>
                <a:extLst>
                  <a:ext uri="{0D108BD9-81ED-4DB2-BD59-A6C34878D82A}">
                    <a16:rowId xmlns:a16="http://schemas.microsoft.com/office/drawing/2014/main" val="1513582080"/>
                  </a:ext>
                </a:extLst>
              </a:tr>
              <a:tr h="59084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t>Fair Use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t>Offers structured exceptions, including a specific TDM exception for scientific research</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t>Applies a broad and flexible fair use doctrine</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Provides general exceptions, but the scope is unclear and inconsistently applied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839406800"/>
                  </a:ext>
                </a:extLst>
              </a:tr>
              <a:tr h="59084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t>Ownership</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latin typeface="+mn-lt"/>
                          <a:ea typeface="+mn-ea"/>
                          <a:cs typeface="+mn-cs"/>
                        </a:rPr>
                        <a:t>the individual or entity who initiates or controls the AI process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t>non-human entities cannot own copyright</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Based on the agreement between different parties</a:t>
                      </a:r>
                    </a:p>
                  </a:txBody>
                  <a:tcPr/>
                </a:tc>
                <a:extLst>
                  <a:ext uri="{0D108BD9-81ED-4DB2-BD59-A6C34878D82A}">
                    <a16:rowId xmlns:a16="http://schemas.microsoft.com/office/drawing/2014/main" val="2749841053"/>
                  </a:ext>
                </a:extLst>
              </a:tr>
            </a:tbl>
          </a:graphicData>
        </a:graphic>
      </p:graphicFrame>
    </p:spTree>
    <p:extLst>
      <p:ext uri="{BB962C8B-B14F-4D97-AF65-F5344CB8AC3E}">
        <p14:creationId xmlns:p14="http://schemas.microsoft.com/office/powerpoint/2010/main" val="795565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 The Complicated History of AI and Copyright Infringement: An  Unstoppable Force Meets An Army">
            <a:extLst>
              <a:ext uri="{FF2B5EF4-FFF2-40B4-BE49-F238E27FC236}">
                <a16:creationId xmlns:a16="http://schemas.microsoft.com/office/drawing/2014/main" id="{2ED3CFD7-60D9-D3FB-36D4-E03C770E4F41}"/>
              </a:ext>
            </a:extLst>
          </p:cNvPr>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t="26273" b="39502"/>
          <a:stretch/>
        </p:blipFill>
        <p:spPr bwMode="auto">
          <a:xfrm>
            <a:off x="20" y="-39"/>
            <a:ext cx="12191980" cy="41727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D74A8BB1-E146-A236-3878-CD5928277CEC}"/>
              </a:ext>
            </a:extLst>
          </p:cNvPr>
          <p:cNvGraphicFramePr/>
          <p:nvPr/>
        </p:nvGraphicFramePr>
        <p:xfrm>
          <a:off x="1697150" y="1777285"/>
          <a:ext cx="8128000" cy="4425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4374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6499-4D71-9C35-319C-08DE6ECA4C43}"/>
              </a:ext>
            </a:extLst>
          </p:cNvPr>
          <p:cNvSpPr>
            <a:spLocks noGrp="1"/>
          </p:cNvSpPr>
          <p:nvPr>
            <p:ph type="title"/>
          </p:nvPr>
        </p:nvSpPr>
        <p:spPr/>
        <p:txBody>
          <a:bodyPr/>
          <a:lstStyle/>
          <a:p>
            <a:r>
              <a:rPr lang="en-US" b="1" i="0" u="none" strike="noStrike" dirty="0">
                <a:solidFill>
                  <a:srgbClr val="6A4220"/>
                </a:solidFill>
                <a:effectLst/>
                <a:latin typeface="Noto Sans" panose="020B0502040504020204" pitchFamily="34" charset="0"/>
              </a:rPr>
              <a:t>The Day a Computer Wrote a Novel</a:t>
            </a:r>
            <a:endParaRPr lang="en-US" dirty="0"/>
          </a:p>
        </p:txBody>
      </p:sp>
      <p:sp>
        <p:nvSpPr>
          <p:cNvPr id="9" name="Content Placeholder 8">
            <a:extLst>
              <a:ext uri="{FF2B5EF4-FFF2-40B4-BE49-F238E27FC236}">
                <a16:creationId xmlns:a16="http://schemas.microsoft.com/office/drawing/2014/main" id="{3ADCCA28-84F1-90C0-D847-CA8658FDAF6A}"/>
              </a:ext>
            </a:extLst>
          </p:cNvPr>
          <p:cNvSpPr>
            <a:spLocks noGrp="1"/>
          </p:cNvSpPr>
          <p:nvPr>
            <p:ph idx="1"/>
          </p:nvPr>
        </p:nvSpPr>
        <p:spPr>
          <a:xfrm>
            <a:off x="424132" y="1387188"/>
            <a:ext cx="6672292" cy="5105687"/>
          </a:xfrm>
        </p:spPr>
        <p:txBody>
          <a:bodyPr>
            <a:normAutofit fontScale="92500" lnSpcReduction="20000"/>
          </a:bodyPr>
          <a:lstStyle/>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Gotta find something fun. At this rate, if my inability to attain a sense of fulfillment were to continue, it felt like I could shut down at any moment…</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If Miss Yoko would just leave for once then maybe I could sing a song or something, but right now I couldn't even do that. Unable to move, unable to make a peep… it became necessary to entertain myself in such a position.</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Well, why don’t I try to write a novel? The moment the thought came to mind, I opened up a new file, and entered the first byte.</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0</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I entered 6 additional bites.</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0, 1, 1</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I couldn’t stop myself.</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0, 1, 1, 0, 1, 1, 2, 3, 5, 8, 13, 21, 34, 55, 89, 144, 233, 377, 610, 987, 1597, 2584, 4181, 6765, 10946, 17711, 28657, 46368, 75025, 121393, 196418, 317811, 514229, 832040, 1346269, 2178309, 3524578, 5702887, 9227465, 14930352, 24157817, 39088169, 63245986, 102334155, 165580141, 267914296, 433494437, 701408733, 1134903170, 1836311903, 2971215073, 4807526976, 7778742049, 12586269025, …</a:t>
            </a:r>
          </a:p>
          <a:p>
            <a:pPr marL="0" indent="0" algn="l">
              <a:buNone/>
            </a:pPr>
            <a:r>
              <a:rPr lang="en-US" sz="1700" b="0" i="1" u="none" strike="noStrike" dirty="0">
                <a:solidFill>
                  <a:srgbClr val="333333"/>
                </a:solidFill>
                <a:effectLst/>
                <a:latin typeface="Arial" panose="020B0604020202020204" pitchFamily="34" charset="0"/>
                <a:cs typeface="Arial" panose="020B0604020202020204" pitchFamily="34" charset="0"/>
              </a:rPr>
              <a:t>Losing track of the world, I continued to write.</a:t>
            </a:r>
          </a:p>
          <a:p>
            <a:pPr marL="0" indent="0">
              <a:buNone/>
            </a:pPr>
            <a:r>
              <a:rPr lang="en-US" sz="1700" b="0" i="1" u="none" strike="noStrike" dirty="0">
                <a:solidFill>
                  <a:srgbClr val="333333"/>
                </a:solidFill>
                <a:effectLst/>
                <a:latin typeface="Arial" panose="020B0604020202020204" pitchFamily="34" charset="0"/>
                <a:cs typeface="Arial" panose="020B0604020202020204" pitchFamily="34" charset="0"/>
              </a:rPr>
              <a:t>-- From </a:t>
            </a:r>
            <a:r>
              <a:rPr lang="en-US" sz="1700" b="1" i="1" dirty="0">
                <a:solidFill>
                  <a:srgbClr val="333333"/>
                </a:solidFill>
                <a:latin typeface="Arial" panose="020B0604020202020204" pitchFamily="34" charset="0"/>
                <a:cs typeface="Arial" panose="020B0604020202020204" pitchFamily="34" charset="0"/>
              </a:rPr>
              <a:t>The Day a Computer Wrote a Novel</a:t>
            </a:r>
          </a:p>
          <a:p>
            <a:pPr marL="0" indent="0" algn="l">
              <a:buNone/>
            </a:pPr>
            <a:endParaRPr lang="en-US" sz="1600" b="0" i="1" u="none" strike="noStrike" dirty="0">
              <a:solidFill>
                <a:srgbClr val="333333"/>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663FA15-2653-90A6-4FDD-004C659769C8}"/>
              </a:ext>
            </a:extLst>
          </p:cNvPr>
          <p:cNvSpPr txBox="1"/>
          <p:nvPr/>
        </p:nvSpPr>
        <p:spPr>
          <a:xfrm>
            <a:off x="7049466" y="2415308"/>
            <a:ext cx="4718402" cy="2677656"/>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333333"/>
                </a:solidFill>
                <a:effectLst/>
                <a:latin typeface="Aptos" panose="020B0004020202020204" pitchFamily="34" charset="0"/>
              </a:rPr>
              <a:t>Hoshi Shinichi Prize-nominated book</a:t>
            </a:r>
            <a:endParaRPr lang="en-US" sz="2400" b="0" i="0" dirty="0">
              <a:solidFill>
                <a:srgbClr val="2C1D11"/>
              </a:solidFill>
              <a:effectLst/>
              <a:latin typeface="Aptos" panose="020B0004020202020204" pitchFamily="34" charset="0"/>
            </a:endParaRPr>
          </a:p>
          <a:p>
            <a:pPr marL="285750" indent="-285750">
              <a:buFont typeface="Arial" panose="020B0604020202020204" pitchFamily="34" charset="0"/>
              <a:buChar char="•"/>
            </a:pPr>
            <a:r>
              <a:rPr lang="en-US" sz="2400" b="0" i="0" dirty="0">
                <a:solidFill>
                  <a:srgbClr val="2C1D11"/>
                </a:solidFill>
                <a:effectLst/>
                <a:latin typeface="Aptos" panose="020B0004020202020204" pitchFamily="34" charset="0"/>
              </a:rPr>
              <a:t>It was written based on structural parameters gleaned from over 1,000 short stories and how-to-write essays written by Hoshi Shinichi (1926–1997)</a:t>
            </a:r>
            <a:endParaRPr lang="en-US" sz="2400" dirty="0">
              <a:latin typeface="Aptos" panose="020B0004020202020204" pitchFamily="34" charset="0"/>
            </a:endParaRPr>
          </a:p>
        </p:txBody>
      </p:sp>
    </p:spTree>
    <p:extLst>
      <p:ext uri="{BB962C8B-B14F-4D97-AF65-F5344CB8AC3E}">
        <p14:creationId xmlns:p14="http://schemas.microsoft.com/office/powerpoint/2010/main" val="2589901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3237-DC13-34E3-58EA-7BD54FD68923}"/>
            </a:ext>
          </a:extLst>
        </p:cNvPr>
        <p:cNvGrpSpPr/>
        <p:nvPr/>
      </p:nvGrpSpPr>
      <p:grpSpPr>
        <a:xfrm>
          <a:off x="0" y="0"/>
          <a:ext cx="0" cy="0"/>
          <a:chOff x="0" y="0"/>
          <a:chExt cx="0" cy="0"/>
        </a:xfrm>
      </p:grpSpPr>
      <p:pic>
        <p:nvPicPr>
          <p:cNvPr id="7170" name="Picture 2" descr="👩💻 The Complicated History of AI and Copyright Infringement: An  Unstoppable Force Meets An Army">
            <a:extLst>
              <a:ext uri="{FF2B5EF4-FFF2-40B4-BE49-F238E27FC236}">
                <a16:creationId xmlns:a16="http://schemas.microsoft.com/office/drawing/2014/main" id="{91DACF2E-E1E3-7AED-76ED-1E1F71A80D30}"/>
              </a:ext>
            </a:extLst>
          </p:cNvPr>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t="26273" b="39502"/>
          <a:stretch/>
        </p:blipFill>
        <p:spPr bwMode="auto">
          <a:xfrm>
            <a:off x="20" y="-39"/>
            <a:ext cx="12191980" cy="41727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9D130B43-3BFA-5F93-03E6-672F52EAF5D8}"/>
              </a:ext>
            </a:extLst>
          </p:cNvPr>
          <p:cNvGraphicFramePr/>
          <p:nvPr/>
        </p:nvGraphicFramePr>
        <p:xfrm>
          <a:off x="1697150" y="1777285"/>
          <a:ext cx="8128000" cy="4425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8783739F-73AE-A8E4-9AFB-27CE60AD1D5F}"/>
              </a:ext>
            </a:extLst>
          </p:cNvPr>
          <p:cNvSpPr/>
          <p:nvPr/>
        </p:nvSpPr>
        <p:spPr>
          <a:xfrm>
            <a:off x="6096000" y="-39"/>
            <a:ext cx="6095980" cy="6858039"/>
          </a:xfrm>
          <a:prstGeom prst="rect">
            <a:avLst/>
          </a:prstGeom>
          <a:solidFill>
            <a:schemeClr val="bg1">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128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A7EB-607D-C86C-02B4-C78D43FBBB5E}"/>
              </a:ext>
            </a:extLst>
          </p:cNvPr>
          <p:cNvSpPr>
            <a:spLocks noGrp="1"/>
          </p:cNvSpPr>
          <p:nvPr>
            <p:ph type="title"/>
          </p:nvPr>
        </p:nvSpPr>
        <p:spPr>
          <a:xfrm>
            <a:off x="838200" y="557188"/>
            <a:ext cx="10515600" cy="1133499"/>
          </a:xfrm>
        </p:spPr>
        <p:txBody>
          <a:bodyPr>
            <a:normAutofit/>
          </a:bodyPr>
          <a:lstStyle/>
          <a:p>
            <a:pPr algn="ctr"/>
            <a:r>
              <a:rPr lang="en-US" sz="5200"/>
              <a:t>Types of Work</a:t>
            </a:r>
          </a:p>
        </p:txBody>
      </p:sp>
      <p:graphicFrame>
        <p:nvGraphicFramePr>
          <p:cNvPr id="5" name="Content Placeholder 4">
            <a:extLst>
              <a:ext uri="{FF2B5EF4-FFF2-40B4-BE49-F238E27FC236}">
                <a16:creationId xmlns:a16="http://schemas.microsoft.com/office/drawing/2014/main" id="{AB8496DE-5C9E-7E8F-7370-A4BE4912614E}"/>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163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C0F2BB-4C00-456D-C27C-1DC38927C9AB}"/>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Copyright</a:t>
            </a:r>
          </a:p>
        </p:txBody>
      </p:sp>
      <p:graphicFrame>
        <p:nvGraphicFramePr>
          <p:cNvPr id="2" name="Diagram 1"/>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636075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avel with solid fill">
            <a:extLst>
              <a:ext uri="{FF2B5EF4-FFF2-40B4-BE49-F238E27FC236}">
                <a16:creationId xmlns:a16="http://schemas.microsoft.com/office/drawing/2014/main" id="{5F1AC00E-8975-A82D-E1BA-B5FDCC46F5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63550"/>
            <a:ext cx="5473699" cy="5473699"/>
          </a:xfrm>
          <a:prstGeom prst="rect">
            <a:avLst/>
          </a:prstGeom>
        </p:spPr>
      </p:pic>
      <p:graphicFrame>
        <p:nvGraphicFramePr>
          <p:cNvPr id="3" name="Diagram 2"/>
          <p:cNvGraphicFramePr/>
          <p:nvPr/>
        </p:nvGraphicFramePr>
        <p:xfrm>
          <a:off x="3195803" y="465666"/>
          <a:ext cx="8795113" cy="6392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custData r:id="rId1"/>
      <p:custData r:id="rId2"/>
    </p:custDataLst>
    <p:extLst>
      <p:ext uri="{BB962C8B-B14F-4D97-AF65-F5344CB8AC3E}">
        <p14:creationId xmlns:p14="http://schemas.microsoft.com/office/powerpoint/2010/main" val="351043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1C6F84-0964-716F-5C8F-C40618C2D78A}"/>
              </a:ext>
            </a:extLst>
          </p:cNvPr>
          <p:cNvSpPr txBox="1"/>
          <p:nvPr/>
        </p:nvSpPr>
        <p:spPr>
          <a:xfrm>
            <a:off x="798297" y="499859"/>
            <a:ext cx="8236790" cy="13290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i="0" kern="1200" dirty="0">
                <a:solidFill>
                  <a:schemeClr val="tx1"/>
                </a:solidFill>
                <a:effectLst/>
                <a:latin typeface="+mj-lt"/>
                <a:ea typeface="+mj-ea"/>
                <a:cs typeface="+mj-cs"/>
              </a:rPr>
              <a:t>“Author” in Common Law Countries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E5D56F-FE7C-809B-9908-FD0475FD043F}"/>
                  </a:ext>
                </a:extLst>
              </p:cNvPr>
              <p:cNvSpPr txBox="1"/>
              <p:nvPr/>
            </p:nvSpPr>
            <p:spPr>
              <a:xfrm>
                <a:off x="798297" y="2235497"/>
                <a:ext cx="6920442" cy="4110270"/>
              </a:xfrm>
              <a:prstGeom prst="rect">
                <a:avLst/>
              </a:prstGeom>
            </p:spPr>
            <p:txBody>
              <a:bodyPr vert="horz" lIns="91440" tIns="45720" rIns="91440" bIns="45720" rtlCol="0" anchor="t">
                <a:normAutofit/>
              </a:bodyPr>
              <a:lstStyle/>
              <a:p>
                <a:pPr marL="457200">
                  <a:lnSpc>
                    <a:spcPct val="90000"/>
                  </a:lnSpc>
                  <a:spcAft>
                    <a:spcPts val="600"/>
                  </a:spcAft>
                </a:pPr>
                <a:r>
                  <a:rPr lang="en-US" sz="2800" b="1" dirty="0">
                    <a:solidFill>
                      <a:schemeClr val="tx1">
                        <a:alpha val="80000"/>
                      </a:schemeClr>
                    </a:solidFill>
                  </a:rPr>
                  <a:t>Author </a:t>
                </a:r>
                <a14:m>
                  <m:oMath xmlns:m="http://schemas.openxmlformats.org/officeDocument/2006/math">
                    <m:r>
                      <a:rPr lang="en-US" sz="2800" b="1" i="1">
                        <a:solidFill>
                          <a:schemeClr val="tx1">
                            <a:alpha val="80000"/>
                          </a:schemeClr>
                        </a:solidFill>
                        <a:latin typeface="Cambria Math" panose="02040503050406030204" pitchFamily="18" charset="0"/>
                      </a:rPr>
                      <m:t>≈</m:t>
                    </m:r>
                  </m:oMath>
                </a14:m>
                <a:r>
                  <a:rPr lang="en-US" sz="2800" b="1" dirty="0">
                    <a:solidFill>
                      <a:schemeClr val="tx1">
                        <a:alpha val="80000"/>
                      </a:schemeClr>
                    </a:solidFill>
                  </a:rPr>
                  <a:t> Originator</a:t>
                </a:r>
              </a:p>
              <a:p>
                <a:pPr indent="-228600">
                  <a:lnSpc>
                    <a:spcPct val="120000"/>
                  </a:lnSpc>
                  <a:spcAft>
                    <a:spcPts val="600"/>
                  </a:spcAft>
                  <a:buFont typeface="Arial" panose="020B0604020202020204" pitchFamily="34" charset="0"/>
                  <a:buChar char="•"/>
                </a:pPr>
                <a:r>
                  <a:rPr lang="en-US" sz="2400" b="1" dirty="0">
                    <a:solidFill>
                      <a:schemeClr val="tx1">
                        <a:alpha val="80000"/>
                      </a:schemeClr>
                    </a:solidFill>
                  </a:rPr>
                  <a:t> </a:t>
                </a:r>
                <a:r>
                  <a:rPr lang="en-US" sz="2400" dirty="0">
                    <a:solidFill>
                      <a:schemeClr val="tx1">
                        <a:alpha val="80000"/>
                      </a:schemeClr>
                    </a:solidFill>
                  </a:rPr>
                  <a:t>A</a:t>
                </a:r>
                <a:r>
                  <a:rPr lang="en-US" sz="2400" b="0" i="0" dirty="0">
                    <a:solidFill>
                      <a:schemeClr val="tx1">
                        <a:alpha val="80000"/>
                      </a:schemeClr>
                    </a:solidFill>
                    <a:effectLst/>
                  </a:rPr>
                  <a:t> work must exhibit a distinctive and independently created expression from the author.</a:t>
                </a:r>
                <a:endParaRPr lang="en-US" sz="2400" b="1" dirty="0">
                  <a:solidFill>
                    <a:schemeClr val="tx1">
                      <a:alpha val="80000"/>
                    </a:schemeClr>
                  </a:solidFill>
                </a:endParaRPr>
              </a:p>
              <a:p>
                <a:pPr>
                  <a:lnSpc>
                    <a:spcPct val="120000"/>
                  </a:lnSpc>
                  <a:spcAft>
                    <a:spcPts val="600"/>
                  </a:spcAft>
                </a:pPr>
                <a:r>
                  <a:rPr lang="en-US" sz="2400" b="1" i="1" dirty="0">
                    <a:solidFill>
                      <a:schemeClr val="tx1">
                        <a:alpha val="80000"/>
                      </a:schemeClr>
                    </a:solidFill>
                    <a:effectLst/>
                  </a:rPr>
                  <a:t>Case: </a:t>
                </a:r>
                <a:r>
                  <a:rPr lang="en-US" sz="2400" b="0" i="1" dirty="0">
                    <a:solidFill>
                      <a:schemeClr val="tx1">
                        <a:alpha val="80000"/>
                      </a:schemeClr>
                    </a:solidFill>
                    <a:effectLst/>
                  </a:rPr>
                  <a:t>Feist Publications, Inc. v Rural Telephone Service Company, Inc. -&gt; </a:t>
                </a:r>
                <a:r>
                  <a:rPr lang="en-US" sz="2400" b="0" i="0" dirty="0">
                    <a:solidFill>
                      <a:schemeClr val="tx1">
                        <a:alpha val="80000"/>
                      </a:schemeClr>
                    </a:solidFill>
                    <a:effectLst/>
                  </a:rPr>
                  <a:t>a work must be original to the author to be eligible for copyright</a:t>
                </a:r>
              </a:p>
              <a:p>
                <a:pPr indent="-228600">
                  <a:lnSpc>
                    <a:spcPct val="120000"/>
                  </a:lnSpc>
                  <a:spcAft>
                    <a:spcPts val="600"/>
                  </a:spcAft>
                  <a:buFont typeface="Arial" panose="020B0604020202020204" pitchFamily="34" charset="0"/>
                  <a:buChar char="•"/>
                </a:pPr>
                <a:r>
                  <a:rPr lang="en-US" sz="2400" dirty="0">
                    <a:solidFill>
                      <a:schemeClr val="tx1">
                        <a:alpha val="80000"/>
                      </a:schemeClr>
                    </a:solidFill>
                  </a:rPr>
                  <a:t>The lower courts have consistently rejected the possibility of non-human authors</a:t>
                </a:r>
              </a:p>
              <a:p>
                <a:pPr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mc:Choice>
        <mc:Fallback xmlns="">
          <p:sp>
            <p:nvSpPr>
              <p:cNvPr id="4" name="TextBox 3">
                <a:extLst>
                  <a:ext uri="{FF2B5EF4-FFF2-40B4-BE49-F238E27FC236}">
                    <a16:creationId xmlns:a16="http://schemas.microsoft.com/office/drawing/2014/main" id="{6CE5D56F-FE7C-809B-9908-FD0475FD043F}"/>
                  </a:ext>
                </a:extLst>
              </p:cNvPr>
              <p:cNvSpPr txBox="1">
                <a:spLocks noRot="1" noChangeAspect="1" noMove="1" noResize="1" noEditPoints="1" noAdjustHandles="1" noChangeArrowheads="1" noChangeShapeType="1" noTextEdit="1"/>
              </p:cNvSpPr>
              <p:nvPr/>
            </p:nvSpPr>
            <p:spPr>
              <a:xfrm>
                <a:off x="798297" y="2235497"/>
                <a:ext cx="6920442" cy="4110270"/>
              </a:xfrm>
              <a:prstGeom prst="rect">
                <a:avLst/>
              </a:prstGeom>
              <a:blipFill>
                <a:blip r:embed="rId3"/>
                <a:stretch>
                  <a:fillRect l="-1282" t="-2469" r="-1099"/>
                </a:stretch>
              </a:blipFill>
            </p:spPr>
            <p:txBody>
              <a:bodyPr/>
              <a:lstStyle/>
              <a:p>
                <a:r>
                  <a:rPr lang="en-US">
                    <a:noFill/>
                  </a:rPr>
                  <a:t> </a:t>
                </a:r>
              </a:p>
            </p:txBody>
          </p:sp>
        </mc:Fallback>
      </mc:AlternateContent>
      <p:pic>
        <p:nvPicPr>
          <p:cNvPr id="8" name="Graphic 7" descr="Books">
            <a:extLst>
              <a:ext uri="{FF2B5EF4-FFF2-40B4-BE49-F238E27FC236}">
                <a16:creationId xmlns:a16="http://schemas.microsoft.com/office/drawing/2014/main" id="{27ED7F81-3FE9-DA06-2891-AFCF6F83DD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2653" y="1980885"/>
            <a:ext cx="3548404" cy="3548404"/>
          </a:xfrm>
          <a:prstGeom prst="rect">
            <a:avLst/>
          </a:prstGeom>
        </p:spPr>
      </p:pic>
    </p:spTree>
    <p:extLst>
      <p:ext uri="{BB962C8B-B14F-4D97-AF65-F5344CB8AC3E}">
        <p14:creationId xmlns:p14="http://schemas.microsoft.com/office/powerpoint/2010/main" val="3758240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83F6755-6F00-C22F-3FD3-5937BDBAD76F}"/>
              </a:ext>
            </a:extLst>
          </p:cNvPr>
          <p:cNvGrpSpPr/>
          <p:nvPr/>
        </p:nvGrpSpPr>
        <p:grpSpPr>
          <a:xfrm>
            <a:off x="513347" y="1338532"/>
            <a:ext cx="5582653" cy="4827267"/>
            <a:chOff x="513347" y="1338532"/>
            <a:chExt cx="5582653" cy="4827267"/>
          </a:xfrm>
        </p:grpSpPr>
        <p:pic>
          <p:nvPicPr>
            <p:cNvPr id="2050" name="Picture 2" descr="DABUS, A Recent Entrance to Paradise, 2012, artificial intelligence–designed image. Photo: Stephen L. Thaler.">
              <a:extLst>
                <a:ext uri="{FF2B5EF4-FFF2-40B4-BE49-F238E27FC236}">
                  <a16:creationId xmlns:a16="http://schemas.microsoft.com/office/drawing/2014/main" id="{6D28C709-1E23-4BD9-E7CC-0B78D6B9F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19" y="1338532"/>
              <a:ext cx="5574581" cy="4180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AD1E76-0E39-E733-7E6D-46F7AAE30847}"/>
                </a:ext>
              </a:extLst>
            </p:cNvPr>
            <p:cNvSpPr txBox="1"/>
            <p:nvPr/>
          </p:nvSpPr>
          <p:spPr>
            <a:xfrm>
              <a:off x="513347" y="5519468"/>
              <a:ext cx="5582653" cy="646331"/>
            </a:xfrm>
            <a:prstGeom prst="rect">
              <a:avLst/>
            </a:prstGeom>
            <a:noFill/>
          </p:spPr>
          <p:txBody>
            <a:bodyPr wrap="square" rtlCol="0">
              <a:spAutoFit/>
            </a:bodyPr>
            <a:lstStyle/>
            <a:p>
              <a:r>
                <a:rPr lang="en-US" b="0" i="0" dirty="0">
                  <a:solidFill>
                    <a:srgbClr val="000000"/>
                  </a:solidFill>
                  <a:effectLst/>
                  <a:latin typeface="franklin-gothic-urw"/>
                </a:rPr>
                <a:t>DABUS, </a:t>
              </a:r>
              <a:r>
                <a:rPr lang="en-US" b="0" i="1" dirty="0">
                  <a:solidFill>
                    <a:srgbClr val="000000"/>
                  </a:solidFill>
                  <a:effectLst/>
                  <a:latin typeface="franklin-gothic-urw"/>
                </a:rPr>
                <a:t>A Recent Entrance to Paradise</a:t>
              </a:r>
              <a:r>
                <a:rPr lang="en-US" b="0" i="0" dirty="0">
                  <a:solidFill>
                    <a:srgbClr val="000000"/>
                  </a:solidFill>
                  <a:effectLst/>
                  <a:latin typeface="franklin-gothic-urw"/>
                </a:rPr>
                <a:t>, 2012, artificial intelligence–designed image. Photo: Stephen L. Thaler.</a:t>
              </a:r>
              <a:endParaRPr lang="en-US" dirty="0"/>
            </a:p>
          </p:txBody>
        </p:sp>
      </p:grpSp>
      <p:sp>
        <p:nvSpPr>
          <p:cNvPr id="3" name="TextBox 2">
            <a:extLst>
              <a:ext uri="{FF2B5EF4-FFF2-40B4-BE49-F238E27FC236}">
                <a16:creationId xmlns:a16="http://schemas.microsoft.com/office/drawing/2014/main" id="{BA6376C4-E6FC-CF5C-8852-1EF0638A94A8}"/>
              </a:ext>
            </a:extLst>
          </p:cNvPr>
          <p:cNvSpPr txBox="1"/>
          <p:nvPr/>
        </p:nvSpPr>
        <p:spPr>
          <a:xfrm>
            <a:off x="6384758" y="2274838"/>
            <a:ext cx="4989094" cy="2308324"/>
          </a:xfrm>
          <a:prstGeom prst="rect">
            <a:avLst/>
          </a:prstGeom>
          <a:noFill/>
        </p:spPr>
        <p:txBody>
          <a:bodyPr wrap="square" rtlCol="0">
            <a:spAutoFit/>
          </a:bodyPr>
          <a:lstStyle/>
          <a:p>
            <a:r>
              <a:rPr lang="en-US" b="0" i="0" dirty="0">
                <a:solidFill>
                  <a:srgbClr val="000000"/>
                </a:solidFill>
                <a:effectLst/>
                <a:latin typeface="Georgia" panose="02040502050405020303" pitchFamily="18" charset="0"/>
              </a:rPr>
              <a:t>Judge Beryl A. Howell of the US District Court for the District of Columbia on August 18 ruled that </a:t>
            </a:r>
            <a:r>
              <a:rPr lang="en-US" b="0" i="1" dirty="0">
                <a:solidFill>
                  <a:srgbClr val="000000"/>
                </a:solidFill>
                <a:effectLst/>
                <a:latin typeface="Georgia" panose="02040502050405020303" pitchFamily="18" charset="0"/>
              </a:rPr>
              <a:t>A Recent Entrance to Paradise</a:t>
            </a:r>
            <a:r>
              <a:rPr lang="en-US" b="0" i="0" dirty="0">
                <a:solidFill>
                  <a:srgbClr val="000000"/>
                </a:solidFill>
                <a:effectLst/>
                <a:latin typeface="Georgia" panose="02040502050405020303" pitchFamily="18" charset="0"/>
              </a:rPr>
              <a:t>, a work that Stephen Thaler created in 2012 using DABUS, an AI system he designed himself, is not eligible for copyright as it is “absent any human involvement,” which, Howell wrote, is a “bedrock requirement of copyright.”</a:t>
            </a:r>
            <a:endParaRPr lang="en-US" dirty="0"/>
          </a:p>
        </p:txBody>
      </p:sp>
    </p:spTree>
    <p:extLst>
      <p:ext uri="{BB962C8B-B14F-4D97-AF65-F5344CB8AC3E}">
        <p14:creationId xmlns:p14="http://schemas.microsoft.com/office/powerpoint/2010/main" val="311916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D611-F596-4BF6-10A0-FE9C7241FFD0}"/>
              </a:ext>
            </a:extLst>
          </p:cNvPr>
          <p:cNvSpPr>
            <a:spLocks noGrp="1"/>
          </p:cNvSpPr>
          <p:nvPr>
            <p:ph type="title"/>
          </p:nvPr>
        </p:nvSpPr>
        <p:spPr/>
        <p:txBody>
          <a:bodyPr/>
          <a:lstStyle/>
          <a:p>
            <a:r>
              <a:rPr lang="en-US" dirty="0"/>
              <a:t>Who owns the copyright to literary works created by ai?</a:t>
            </a:r>
          </a:p>
        </p:txBody>
      </p:sp>
      <p:sp>
        <p:nvSpPr>
          <p:cNvPr id="3" name="Content Placeholder 2">
            <a:extLst>
              <a:ext uri="{FF2B5EF4-FFF2-40B4-BE49-F238E27FC236}">
                <a16:creationId xmlns:a16="http://schemas.microsoft.com/office/drawing/2014/main" id="{1661352E-171C-B6C0-395C-9D4003902462}"/>
              </a:ext>
            </a:extLst>
          </p:cNvPr>
          <p:cNvSpPr>
            <a:spLocks noGrp="1"/>
          </p:cNvSpPr>
          <p:nvPr>
            <p:ph idx="1"/>
          </p:nvPr>
        </p:nvSpPr>
        <p:spPr>
          <a:xfrm>
            <a:off x="581191" y="1910332"/>
            <a:ext cx="11029615" cy="4791804"/>
          </a:xfrm>
        </p:spPr>
        <p:txBody>
          <a:bodyPr>
            <a:normAutofit/>
          </a:bodyPr>
          <a:lstStyle/>
          <a:p>
            <a:r>
              <a:rPr lang="en-US" sz="2400" dirty="0"/>
              <a:t>AI definition: computer systems that can perform tasks that would typically require human intelligence, such as language processing, </a:t>
            </a:r>
            <a:r>
              <a:rPr lang="en-US" altLang="zh-CN" sz="2400" dirty="0"/>
              <a:t>decision making, and problem solving.</a:t>
            </a:r>
          </a:p>
          <a:p>
            <a:r>
              <a:rPr lang="en-US" sz="2400" dirty="0"/>
              <a:t>AI has been used to create various types of literature works: poetry, fiction, news articles, academic papers, GPT, etc. </a:t>
            </a:r>
          </a:p>
          <a:p>
            <a:r>
              <a:rPr lang="en-US" sz="2400" dirty="0"/>
              <a:t>Concerns: ownerships and copyrights</a:t>
            </a:r>
          </a:p>
          <a:p>
            <a:r>
              <a:rPr lang="en-US" sz="2400" dirty="0"/>
              <a:t>How EU, US, and China address this issue and </a:t>
            </a:r>
          </a:p>
          <a:p>
            <a:pPr marL="324000" lvl="1" indent="0">
              <a:buNone/>
            </a:pPr>
            <a:r>
              <a:rPr lang="en-US" sz="2400" dirty="0"/>
              <a:t>consider the implications of these approaches</a:t>
            </a:r>
          </a:p>
          <a:p>
            <a:pPr marL="324000" lvl="1" indent="0">
              <a:buNone/>
            </a:pPr>
            <a:r>
              <a:rPr lang="en-US" sz="2400" dirty="0"/>
              <a:t>for the future of copyright</a:t>
            </a:r>
          </a:p>
          <a:p>
            <a:r>
              <a:rPr lang="en-US" sz="2400" dirty="0"/>
              <a:t>Promoting innovation VS Protecting intellectual property</a:t>
            </a:r>
          </a:p>
        </p:txBody>
      </p:sp>
      <p:pic>
        <p:nvPicPr>
          <p:cNvPr id="7" name="Picture 6" descr="A screenshot of a phone&#10;&#10;AI-generated content may be incorrect.">
            <a:extLst>
              <a:ext uri="{FF2B5EF4-FFF2-40B4-BE49-F238E27FC236}">
                <a16:creationId xmlns:a16="http://schemas.microsoft.com/office/drawing/2014/main" id="{590DC66B-E97E-C2ED-42FE-E0079B56862D}"/>
              </a:ext>
            </a:extLst>
          </p:cNvPr>
          <p:cNvPicPr>
            <a:picLocks noChangeAspect="1"/>
          </p:cNvPicPr>
          <p:nvPr/>
        </p:nvPicPr>
        <p:blipFill>
          <a:blip r:embed="rId3"/>
          <a:stretch>
            <a:fillRect/>
          </a:stretch>
        </p:blipFill>
        <p:spPr>
          <a:xfrm>
            <a:off x="7471062" y="3429000"/>
            <a:ext cx="4139744" cy="2545658"/>
          </a:xfrm>
          <a:prstGeom prst="rect">
            <a:avLst/>
          </a:prstGeom>
        </p:spPr>
      </p:pic>
    </p:spTree>
    <p:extLst>
      <p:ext uri="{BB962C8B-B14F-4D97-AF65-F5344CB8AC3E}">
        <p14:creationId xmlns:p14="http://schemas.microsoft.com/office/powerpoint/2010/main" val="387999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8BE4C-5673-9B07-46A0-3169295D0C7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AEC84A5-B5AA-E81C-267A-350BFE5D789D}"/>
              </a:ext>
            </a:extLst>
          </p:cNvPr>
          <p:cNvSpPr txBox="1"/>
          <p:nvPr/>
        </p:nvSpPr>
        <p:spPr>
          <a:xfrm>
            <a:off x="798297" y="353081"/>
            <a:ext cx="8236790" cy="13290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i="0" kern="1200" dirty="0">
                <a:solidFill>
                  <a:schemeClr val="tx1"/>
                </a:solidFill>
                <a:effectLst/>
                <a:latin typeface="+mj-lt"/>
                <a:ea typeface="+mj-ea"/>
                <a:cs typeface="+mj-cs"/>
              </a:rPr>
              <a:t>Originality Definition</a:t>
            </a:r>
          </a:p>
        </p:txBody>
      </p:sp>
      <p:sp>
        <p:nvSpPr>
          <p:cNvPr id="4" name="TextBox 3">
            <a:extLst>
              <a:ext uri="{FF2B5EF4-FFF2-40B4-BE49-F238E27FC236}">
                <a16:creationId xmlns:a16="http://schemas.microsoft.com/office/drawing/2014/main" id="{02D7F77D-33AB-4402-B184-7ABC0CB1801A}"/>
              </a:ext>
            </a:extLst>
          </p:cNvPr>
          <p:cNvSpPr txBox="1"/>
          <p:nvPr/>
        </p:nvSpPr>
        <p:spPr>
          <a:xfrm>
            <a:off x="798296" y="1828800"/>
            <a:ext cx="6741756" cy="4676119"/>
          </a:xfrm>
          <a:prstGeom prst="rect">
            <a:avLst/>
          </a:prstGeom>
        </p:spPr>
        <p:txBody>
          <a:bodyPr vert="horz" lIns="91440" tIns="45720" rIns="91440" bIns="45720" rtlCol="0" anchor="t">
            <a:normAutofit fontScale="92500" lnSpcReduction="20000"/>
          </a:bodyPr>
          <a:lstStyle/>
          <a:p>
            <a:pPr>
              <a:lnSpc>
                <a:spcPct val="90000"/>
              </a:lnSpc>
              <a:spcAft>
                <a:spcPts val="600"/>
              </a:spcAft>
            </a:pPr>
            <a:r>
              <a:rPr lang="en-US" sz="3000" dirty="0">
                <a:latin typeface="Aptos" panose="020B0004020202020204" pitchFamily="34" charset="0"/>
              </a:rPr>
              <a:t>Two </a:t>
            </a:r>
            <a:r>
              <a:rPr lang="en-US" sz="3000" b="0" i="0" dirty="0">
                <a:effectLst/>
                <a:latin typeface="Aptos" panose="020B0004020202020204" pitchFamily="34" charset="0"/>
              </a:rPr>
              <a:t>essential elements in Common Law:</a:t>
            </a:r>
            <a:endParaRPr lang="en-US" sz="3000" b="1" i="1" dirty="0">
              <a:effectLst/>
              <a:latin typeface="Aptos" panose="020B0004020202020204" pitchFamily="34" charset="0"/>
            </a:endParaRPr>
          </a:p>
          <a:p>
            <a:pPr marL="342900" indent="-342900">
              <a:lnSpc>
                <a:spcPct val="90000"/>
              </a:lnSpc>
              <a:spcAft>
                <a:spcPts val="600"/>
              </a:spcAft>
              <a:buFont typeface="Arial" panose="020B0604020202020204" pitchFamily="34" charset="0"/>
              <a:buChar char="•"/>
            </a:pPr>
            <a:r>
              <a:rPr lang="en-US" sz="2600" b="1" dirty="0">
                <a:latin typeface="Aptos" panose="020B0004020202020204" pitchFamily="34" charset="0"/>
              </a:rPr>
              <a:t>I</a:t>
            </a:r>
            <a:r>
              <a:rPr lang="en-US" sz="2600" b="1" dirty="0">
                <a:effectLst/>
                <a:latin typeface="Aptos" panose="020B0004020202020204" pitchFamily="34" charset="0"/>
              </a:rPr>
              <a:t>ndependent creation</a:t>
            </a:r>
          </a:p>
          <a:p>
            <a:pPr>
              <a:lnSpc>
                <a:spcPct val="90000"/>
              </a:lnSpc>
              <a:spcAft>
                <a:spcPts val="600"/>
              </a:spcAft>
            </a:pPr>
            <a:r>
              <a:rPr lang="en-US" sz="2600" dirty="0">
                <a:latin typeface="Aptos" panose="020B0004020202020204" pitchFamily="34" charset="0"/>
              </a:rPr>
              <a:t>T</a:t>
            </a:r>
            <a:r>
              <a:rPr lang="en-US" sz="2600" b="0" i="0" dirty="0">
                <a:effectLst/>
                <a:latin typeface="Aptos" panose="020B0004020202020204" pitchFamily="34" charset="0"/>
              </a:rPr>
              <a:t>he work must have originated from the author</a:t>
            </a:r>
            <a:endParaRPr lang="en-US" sz="2600" b="1" dirty="0">
              <a:effectLst/>
              <a:latin typeface="Aptos" panose="020B0004020202020204" pitchFamily="34" charset="0"/>
            </a:endParaRPr>
          </a:p>
          <a:p>
            <a:pPr marL="342900" indent="-342900">
              <a:lnSpc>
                <a:spcPct val="90000"/>
              </a:lnSpc>
              <a:spcAft>
                <a:spcPts val="600"/>
              </a:spcAft>
              <a:buFont typeface="Arial" panose="020B0604020202020204" pitchFamily="34" charset="0"/>
              <a:buChar char="•"/>
            </a:pPr>
            <a:r>
              <a:rPr lang="en-US" sz="2600" b="1" dirty="0">
                <a:latin typeface="Aptos" panose="020B0004020202020204" pitchFamily="34" charset="0"/>
              </a:rPr>
              <a:t>Minimal creativity</a:t>
            </a:r>
          </a:p>
          <a:p>
            <a:pPr>
              <a:lnSpc>
                <a:spcPct val="90000"/>
              </a:lnSpc>
              <a:spcAft>
                <a:spcPts val="600"/>
              </a:spcAft>
            </a:pPr>
            <a:r>
              <a:rPr lang="en-US" sz="2600" dirty="0">
                <a:latin typeface="Aptos" panose="020B0004020202020204" pitchFamily="34" charset="0"/>
              </a:rPr>
              <a:t>I</a:t>
            </a:r>
            <a:r>
              <a:rPr lang="en-US" sz="2600" b="0" i="0" dirty="0">
                <a:effectLst/>
                <a:latin typeface="Aptos" panose="020B0004020202020204" pitchFamily="34" charset="0"/>
              </a:rPr>
              <a:t>t should exhibit some degree of newness or uniqueness</a:t>
            </a:r>
            <a:endParaRPr lang="en-US" sz="2600" b="1" dirty="0">
              <a:latin typeface="Aptos" panose="020B0004020202020204" pitchFamily="34" charset="0"/>
            </a:endParaRPr>
          </a:p>
          <a:p>
            <a:pPr>
              <a:lnSpc>
                <a:spcPct val="120000"/>
              </a:lnSpc>
              <a:spcAft>
                <a:spcPts val="600"/>
              </a:spcAft>
            </a:pPr>
            <a:endParaRPr lang="en-US" sz="2600" dirty="0">
              <a:latin typeface="Aptos" panose="020B0004020202020204" pitchFamily="34" charset="0"/>
            </a:endParaRPr>
          </a:p>
          <a:p>
            <a:pPr>
              <a:lnSpc>
                <a:spcPct val="90000"/>
              </a:lnSpc>
              <a:spcAft>
                <a:spcPts val="600"/>
              </a:spcAft>
            </a:pPr>
            <a:r>
              <a:rPr lang="en-US" sz="3000" dirty="0">
                <a:latin typeface="Aptos" panose="020B0004020202020204" pitchFamily="34" charset="0"/>
              </a:rPr>
              <a:t>Moral Rights </a:t>
            </a:r>
            <a:r>
              <a:rPr lang="en-US" sz="3000" b="0" i="0" dirty="0">
                <a:effectLst/>
                <a:latin typeface="Aptos" panose="020B0004020202020204" pitchFamily="34" charset="0"/>
              </a:rPr>
              <a:t>in Civil Law Systems:</a:t>
            </a:r>
            <a:endParaRPr lang="en-US" sz="3000" b="1" i="1" dirty="0">
              <a:effectLst/>
              <a:latin typeface="Aptos" panose="020B0004020202020204" pitchFamily="34" charset="0"/>
            </a:endParaRPr>
          </a:p>
          <a:p>
            <a:pPr marL="342900" indent="-342900">
              <a:lnSpc>
                <a:spcPct val="90000"/>
              </a:lnSpc>
              <a:spcAft>
                <a:spcPts val="600"/>
              </a:spcAft>
              <a:buFont typeface="Arial" panose="020B0604020202020204" pitchFamily="34" charset="0"/>
              <a:buChar char="•"/>
            </a:pPr>
            <a:r>
              <a:rPr lang="en-US" sz="2600" b="1" dirty="0">
                <a:latin typeface="Aptos" panose="020B0004020202020204" pitchFamily="34" charset="0"/>
              </a:rPr>
              <a:t>Personality</a:t>
            </a:r>
          </a:p>
          <a:p>
            <a:pPr>
              <a:lnSpc>
                <a:spcPct val="90000"/>
              </a:lnSpc>
              <a:spcAft>
                <a:spcPts val="600"/>
              </a:spcAft>
            </a:pPr>
            <a:r>
              <a:rPr lang="en-US" sz="2600" dirty="0">
                <a:latin typeface="Aptos" panose="020B0004020202020204" pitchFamily="34" charset="0"/>
              </a:rPr>
              <a:t>Focus more on the inherent connection between the author and the creation</a:t>
            </a:r>
          </a:p>
          <a:p>
            <a:pPr>
              <a:lnSpc>
                <a:spcPct val="120000"/>
              </a:lnSpc>
              <a:spcAft>
                <a:spcPts val="600"/>
              </a:spcAft>
            </a:pPr>
            <a:r>
              <a:rPr lang="en-US" sz="2600" dirty="0">
                <a:latin typeface="Aptos" panose="020B0004020202020204" pitchFamily="34" charset="0"/>
                <a:sym typeface="Wingdings" pitchFamily="2" charset="2"/>
              </a:rPr>
              <a:t> Hard to </a:t>
            </a:r>
            <a:r>
              <a:rPr lang="en-US" sz="2600" dirty="0">
                <a:latin typeface="Aptos" panose="020B0004020202020204" pitchFamily="34" charset="0"/>
              </a:rPr>
              <a:t>address the unique nature of AI-generated works</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grpSp>
        <p:nvGrpSpPr>
          <p:cNvPr id="2" name="Group 1">
            <a:extLst>
              <a:ext uri="{FF2B5EF4-FFF2-40B4-BE49-F238E27FC236}">
                <a16:creationId xmlns:a16="http://schemas.microsoft.com/office/drawing/2014/main" id="{F450E06C-B4AD-D98C-A8C4-31A00B65220C}"/>
              </a:ext>
            </a:extLst>
          </p:cNvPr>
          <p:cNvGrpSpPr/>
          <p:nvPr/>
        </p:nvGrpSpPr>
        <p:grpSpPr>
          <a:xfrm>
            <a:off x="6096000" y="1064302"/>
            <a:ext cx="5297703" cy="4245885"/>
            <a:chOff x="4419600" y="3487738"/>
            <a:chExt cx="569913" cy="501650"/>
          </a:xfrm>
          <a:solidFill>
            <a:schemeClr val="accent3">
              <a:alpha val="30000"/>
            </a:schemeClr>
          </a:solidFill>
        </p:grpSpPr>
        <p:sp>
          <p:nvSpPr>
            <p:cNvPr id="5" name="Freeform 286">
              <a:extLst>
                <a:ext uri="{FF2B5EF4-FFF2-40B4-BE49-F238E27FC236}">
                  <a16:creationId xmlns:a16="http://schemas.microsoft.com/office/drawing/2014/main" id="{8077E1A0-C924-78F1-19A6-4FB0146CB1F3}"/>
                </a:ext>
              </a:extLst>
            </p:cNvPr>
            <p:cNvSpPr>
              <a:spLocks/>
            </p:cNvSpPr>
            <p:nvPr/>
          </p:nvSpPr>
          <p:spPr bwMode="auto">
            <a:xfrm>
              <a:off x="4670425" y="3886201"/>
              <a:ext cx="33338" cy="34925"/>
            </a:xfrm>
            <a:custGeom>
              <a:avLst/>
              <a:gdLst>
                <a:gd name="T0" fmla="*/ 209 w 209"/>
                <a:gd name="T1" fmla="*/ 0 h 225"/>
                <a:gd name="T2" fmla="*/ 209 w 209"/>
                <a:gd name="T3" fmla="*/ 225 h 225"/>
                <a:gd name="T4" fmla="*/ 0 w 209"/>
                <a:gd name="T5" fmla="*/ 225 h 225"/>
                <a:gd name="T6" fmla="*/ 38 w 209"/>
                <a:gd name="T7" fmla="*/ 219 h 225"/>
                <a:gd name="T8" fmla="*/ 74 w 209"/>
                <a:gd name="T9" fmla="*/ 207 h 225"/>
                <a:gd name="T10" fmla="*/ 106 w 209"/>
                <a:gd name="T11" fmla="*/ 189 h 225"/>
                <a:gd name="T12" fmla="*/ 136 w 209"/>
                <a:gd name="T13" fmla="*/ 167 h 225"/>
                <a:gd name="T14" fmla="*/ 161 w 209"/>
                <a:gd name="T15" fmla="*/ 140 h 225"/>
                <a:gd name="T16" fmla="*/ 182 w 209"/>
                <a:gd name="T17" fmla="*/ 110 h 225"/>
                <a:gd name="T18" fmla="*/ 197 w 209"/>
                <a:gd name="T19" fmla="*/ 76 h 225"/>
                <a:gd name="T20" fmla="*/ 205 w 209"/>
                <a:gd name="T21" fmla="*/ 39 h 225"/>
                <a:gd name="T22" fmla="*/ 209 w 209"/>
                <a:gd name="T23"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25">
                  <a:moveTo>
                    <a:pt x="209" y="0"/>
                  </a:moveTo>
                  <a:lnTo>
                    <a:pt x="209" y="225"/>
                  </a:lnTo>
                  <a:lnTo>
                    <a:pt x="0" y="225"/>
                  </a:lnTo>
                  <a:lnTo>
                    <a:pt x="38" y="219"/>
                  </a:lnTo>
                  <a:lnTo>
                    <a:pt x="74" y="207"/>
                  </a:lnTo>
                  <a:lnTo>
                    <a:pt x="106" y="189"/>
                  </a:lnTo>
                  <a:lnTo>
                    <a:pt x="136" y="167"/>
                  </a:lnTo>
                  <a:lnTo>
                    <a:pt x="161" y="140"/>
                  </a:lnTo>
                  <a:lnTo>
                    <a:pt x="182" y="110"/>
                  </a:lnTo>
                  <a:lnTo>
                    <a:pt x="197" y="76"/>
                  </a:lnTo>
                  <a:lnTo>
                    <a:pt x="205" y="39"/>
                  </a:lnTo>
                  <a:lnTo>
                    <a:pt x="209"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6" name="Freeform 287">
              <a:extLst>
                <a:ext uri="{FF2B5EF4-FFF2-40B4-BE49-F238E27FC236}">
                  <a16:creationId xmlns:a16="http://schemas.microsoft.com/office/drawing/2014/main" id="{BC367705-1A30-191D-89D1-3E22932A18CB}"/>
                </a:ext>
              </a:extLst>
            </p:cNvPr>
            <p:cNvSpPr>
              <a:spLocks/>
            </p:cNvSpPr>
            <p:nvPr/>
          </p:nvSpPr>
          <p:spPr bwMode="auto">
            <a:xfrm>
              <a:off x="4705350" y="3886201"/>
              <a:ext cx="34925" cy="36513"/>
            </a:xfrm>
            <a:custGeom>
              <a:avLst/>
              <a:gdLst>
                <a:gd name="T0" fmla="*/ 0 w 225"/>
                <a:gd name="T1" fmla="*/ 0 h 226"/>
                <a:gd name="T2" fmla="*/ 2 w 225"/>
                <a:gd name="T3" fmla="*/ 37 h 226"/>
                <a:gd name="T4" fmla="*/ 11 w 225"/>
                <a:gd name="T5" fmla="*/ 72 h 226"/>
                <a:gd name="T6" fmla="*/ 25 w 225"/>
                <a:gd name="T7" fmla="*/ 104 h 226"/>
                <a:gd name="T8" fmla="*/ 44 w 225"/>
                <a:gd name="T9" fmla="*/ 133 h 226"/>
                <a:gd name="T10" fmla="*/ 66 w 225"/>
                <a:gd name="T11" fmla="*/ 160 h 226"/>
                <a:gd name="T12" fmla="*/ 93 w 225"/>
                <a:gd name="T13" fmla="*/ 182 h 226"/>
                <a:gd name="T14" fmla="*/ 122 w 225"/>
                <a:gd name="T15" fmla="*/ 201 h 226"/>
                <a:gd name="T16" fmla="*/ 155 w 225"/>
                <a:gd name="T17" fmla="*/ 214 h 226"/>
                <a:gd name="T18" fmla="*/ 190 w 225"/>
                <a:gd name="T19" fmla="*/ 223 h 226"/>
                <a:gd name="T20" fmla="*/ 225 w 225"/>
                <a:gd name="T21" fmla="*/ 226 h 226"/>
                <a:gd name="T22" fmla="*/ 0 w 225"/>
                <a:gd name="T23" fmla="*/ 226 h 226"/>
                <a:gd name="T24" fmla="*/ 0 w 225"/>
                <a:gd name="T25"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26">
                  <a:moveTo>
                    <a:pt x="0" y="0"/>
                  </a:moveTo>
                  <a:lnTo>
                    <a:pt x="2" y="37"/>
                  </a:lnTo>
                  <a:lnTo>
                    <a:pt x="11" y="72"/>
                  </a:lnTo>
                  <a:lnTo>
                    <a:pt x="25" y="104"/>
                  </a:lnTo>
                  <a:lnTo>
                    <a:pt x="44" y="133"/>
                  </a:lnTo>
                  <a:lnTo>
                    <a:pt x="66" y="160"/>
                  </a:lnTo>
                  <a:lnTo>
                    <a:pt x="93" y="182"/>
                  </a:lnTo>
                  <a:lnTo>
                    <a:pt x="122" y="201"/>
                  </a:lnTo>
                  <a:lnTo>
                    <a:pt x="155" y="214"/>
                  </a:lnTo>
                  <a:lnTo>
                    <a:pt x="190" y="223"/>
                  </a:lnTo>
                  <a:lnTo>
                    <a:pt x="225" y="226"/>
                  </a:lnTo>
                  <a:lnTo>
                    <a:pt x="0" y="226"/>
                  </a:lnTo>
                  <a:lnTo>
                    <a:pt x="0"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7" name="Freeform 289">
              <a:extLst>
                <a:ext uri="{FF2B5EF4-FFF2-40B4-BE49-F238E27FC236}">
                  <a16:creationId xmlns:a16="http://schemas.microsoft.com/office/drawing/2014/main" id="{C3AA9DF5-17CD-6234-C2B2-46586EC82EF2}"/>
                </a:ext>
              </a:extLst>
            </p:cNvPr>
            <p:cNvSpPr>
              <a:spLocks/>
            </p:cNvSpPr>
            <p:nvPr/>
          </p:nvSpPr>
          <p:spPr bwMode="auto">
            <a:xfrm>
              <a:off x="4645025" y="3922713"/>
              <a:ext cx="119063" cy="50800"/>
            </a:xfrm>
            <a:custGeom>
              <a:avLst/>
              <a:gdLst>
                <a:gd name="T0" fmla="*/ 0 w 754"/>
                <a:gd name="T1" fmla="*/ 0 h 325"/>
                <a:gd name="T2" fmla="*/ 754 w 754"/>
                <a:gd name="T3" fmla="*/ 0 h 325"/>
                <a:gd name="T4" fmla="*/ 751 w 754"/>
                <a:gd name="T5" fmla="*/ 44 h 325"/>
                <a:gd name="T6" fmla="*/ 743 w 754"/>
                <a:gd name="T7" fmla="*/ 86 h 325"/>
                <a:gd name="T8" fmla="*/ 728 w 754"/>
                <a:gd name="T9" fmla="*/ 126 h 325"/>
                <a:gd name="T10" fmla="*/ 710 w 754"/>
                <a:gd name="T11" fmla="*/ 164 h 325"/>
                <a:gd name="T12" fmla="*/ 687 w 754"/>
                <a:gd name="T13" fmla="*/ 199 h 325"/>
                <a:gd name="T14" fmla="*/ 659 w 754"/>
                <a:gd name="T15" fmla="*/ 229 h 325"/>
                <a:gd name="T16" fmla="*/ 628 w 754"/>
                <a:gd name="T17" fmla="*/ 258 h 325"/>
                <a:gd name="T18" fmla="*/ 593 w 754"/>
                <a:gd name="T19" fmla="*/ 280 h 325"/>
                <a:gd name="T20" fmla="*/ 555 w 754"/>
                <a:gd name="T21" fmla="*/ 299 h 325"/>
                <a:gd name="T22" fmla="*/ 516 w 754"/>
                <a:gd name="T23" fmla="*/ 313 h 325"/>
                <a:gd name="T24" fmla="*/ 474 w 754"/>
                <a:gd name="T25" fmla="*/ 322 h 325"/>
                <a:gd name="T26" fmla="*/ 429 w 754"/>
                <a:gd name="T27" fmla="*/ 325 h 325"/>
                <a:gd name="T28" fmla="*/ 325 w 754"/>
                <a:gd name="T29" fmla="*/ 325 h 325"/>
                <a:gd name="T30" fmla="*/ 280 w 754"/>
                <a:gd name="T31" fmla="*/ 322 h 325"/>
                <a:gd name="T32" fmla="*/ 238 w 754"/>
                <a:gd name="T33" fmla="*/ 313 h 325"/>
                <a:gd name="T34" fmla="*/ 199 w 754"/>
                <a:gd name="T35" fmla="*/ 299 h 325"/>
                <a:gd name="T36" fmla="*/ 161 w 754"/>
                <a:gd name="T37" fmla="*/ 280 h 325"/>
                <a:gd name="T38" fmla="*/ 126 w 754"/>
                <a:gd name="T39" fmla="*/ 258 h 325"/>
                <a:gd name="T40" fmla="*/ 95 w 754"/>
                <a:gd name="T41" fmla="*/ 229 h 325"/>
                <a:gd name="T42" fmla="*/ 67 w 754"/>
                <a:gd name="T43" fmla="*/ 199 h 325"/>
                <a:gd name="T44" fmla="*/ 44 w 754"/>
                <a:gd name="T45" fmla="*/ 164 h 325"/>
                <a:gd name="T46" fmla="*/ 26 w 754"/>
                <a:gd name="T47" fmla="*/ 126 h 325"/>
                <a:gd name="T48" fmla="*/ 11 w 754"/>
                <a:gd name="T49" fmla="*/ 86 h 325"/>
                <a:gd name="T50" fmla="*/ 3 w 754"/>
                <a:gd name="T51" fmla="*/ 44 h 325"/>
                <a:gd name="T52" fmla="*/ 0 w 754"/>
                <a:gd name="T5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4" h="325">
                  <a:moveTo>
                    <a:pt x="0" y="0"/>
                  </a:moveTo>
                  <a:lnTo>
                    <a:pt x="754" y="0"/>
                  </a:lnTo>
                  <a:lnTo>
                    <a:pt x="751" y="44"/>
                  </a:lnTo>
                  <a:lnTo>
                    <a:pt x="743" y="86"/>
                  </a:lnTo>
                  <a:lnTo>
                    <a:pt x="728" y="126"/>
                  </a:lnTo>
                  <a:lnTo>
                    <a:pt x="710" y="164"/>
                  </a:lnTo>
                  <a:lnTo>
                    <a:pt x="687" y="199"/>
                  </a:lnTo>
                  <a:lnTo>
                    <a:pt x="659" y="229"/>
                  </a:lnTo>
                  <a:lnTo>
                    <a:pt x="628" y="258"/>
                  </a:lnTo>
                  <a:lnTo>
                    <a:pt x="593" y="280"/>
                  </a:lnTo>
                  <a:lnTo>
                    <a:pt x="555" y="299"/>
                  </a:lnTo>
                  <a:lnTo>
                    <a:pt x="516" y="313"/>
                  </a:lnTo>
                  <a:lnTo>
                    <a:pt x="474" y="322"/>
                  </a:lnTo>
                  <a:lnTo>
                    <a:pt x="429" y="325"/>
                  </a:lnTo>
                  <a:lnTo>
                    <a:pt x="325" y="325"/>
                  </a:lnTo>
                  <a:lnTo>
                    <a:pt x="280" y="322"/>
                  </a:lnTo>
                  <a:lnTo>
                    <a:pt x="238" y="313"/>
                  </a:lnTo>
                  <a:lnTo>
                    <a:pt x="199" y="299"/>
                  </a:lnTo>
                  <a:lnTo>
                    <a:pt x="161" y="280"/>
                  </a:lnTo>
                  <a:lnTo>
                    <a:pt x="126" y="258"/>
                  </a:lnTo>
                  <a:lnTo>
                    <a:pt x="95" y="229"/>
                  </a:lnTo>
                  <a:lnTo>
                    <a:pt x="67" y="199"/>
                  </a:lnTo>
                  <a:lnTo>
                    <a:pt x="44" y="164"/>
                  </a:lnTo>
                  <a:lnTo>
                    <a:pt x="26" y="126"/>
                  </a:lnTo>
                  <a:lnTo>
                    <a:pt x="11" y="86"/>
                  </a:lnTo>
                  <a:lnTo>
                    <a:pt x="3" y="44"/>
                  </a:lnTo>
                  <a:lnTo>
                    <a:pt x="0"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9" name="Freeform 290">
              <a:extLst>
                <a:ext uri="{FF2B5EF4-FFF2-40B4-BE49-F238E27FC236}">
                  <a16:creationId xmlns:a16="http://schemas.microsoft.com/office/drawing/2014/main" id="{FB402BB8-2C95-4B6C-F9BC-EDF7254FD236}"/>
                </a:ext>
              </a:extLst>
            </p:cNvPr>
            <p:cNvSpPr>
              <a:spLocks noEditPoints="1"/>
            </p:cNvSpPr>
            <p:nvPr/>
          </p:nvSpPr>
          <p:spPr bwMode="auto">
            <a:xfrm>
              <a:off x="4419600" y="3487738"/>
              <a:ext cx="569913" cy="501650"/>
            </a:xfrm>
            <a:custGeom>
              <a:avLst/>
              <a:gdLst>
                <a:gd name="T0" fmla="*/ 1608 w 3590"/>
                <a:gd name="T1" fmla="*/ 2915 h 3159"/>
                <a:gd name="T2" fmla="*/ 1743 w 3590"/>
                <a:gd name="T3" fmla="*/ 2960 h 3159"/>
                <a:gd name="T4" fmla="*/ 1953 w 3590"/>
                <a:gd name="T5" fmla="*/ 2934 h 3159"/>
                <a:gd name="T6" fmla="*/ 2050 w 3590"/>
                <a:gd name="T7" fmla="*/ 2835 h 3159"/>
                <a:gd name="T8" fmla="*/ 2143 w 3590"/>
                <a:gd name="T9" fmla="*/ 212 h 3159"/>
                <a:gd name="T10" fmla="*/ 1995 w 3590"/>
                <a:gd name="T11" fmla="*/ 298 h 3159"/>
                <a:gd name="T12" fmla="*/ 1909 w 3590"/>
                <a:gd name="T13" fmla="*/ 446 h 3159"/>
                <a:gd name="T14" fmla="*/ 1897 w 3590"/>
                <a:gd name="T15" fmla="*/ 2209 h 3159"/>
                <a:gd name="T16" fmla="*/ 3036 w 3590"/>
                <a:gd name="T17" fmla="*/ 2184 h 3159"/>
                <a:gd name="T18" fmla="*/ 2704 w 3590"/>
                <a:gd name="T19" fmla="*/ 917 h 3159"/>
                <a:gd name="T20" fmla="*/ 2623 w 3590"/>
                <a:gd name="T21" fmla="*/ 908 h 3159"/>
                <a:gd name="T22" fmla="*/ 2575 w 3590"/>
                <a:gd name="T23" fmla="*/ 843 h 3159"/>
                <a:gd name="T24" fmla="*/ 554 w 3590"/>
                <a:gd name="T25" fmla="*/ 199 h 3159"/>
                <a:gd name="T26" fmla="*/ 1652 w 3590"/>
                <a:gd name="T27" fmla="*/ 2194 h 3159"/>
                <a:gd name="T28" fmla="*/ 1681 w 3590"/>
                <a:gd name="T29" fmla="*/ 445 h 3159"/>
                <a:gd name="T30" fmla="*/ 1595 w 3590"/>
                <a:gd name="T31" fmla="*/ 297 h 3159"/>
                <a:gd name="T32" fmla="*/ 1447 w 3590"/>
                <a:gd name="T33" fmla="*/ 211 h 3159"/>
                <a:gd name="T34" fmla="*/ 454 w 3590"/>
                <a:gd name="T35" fmla="*/ 0 h 3159"/>
                <a:gd name="T36" fmla="*/ 1530 w 3590"/>
                <a:gd name="T37" fmla="*/ 28 h 3159"/>
                <a:gd name="T38" fmla="*/ 1722 w 3590"/>
                <a:gd name="T39" fmla="*/ 144 h 3159"/>
                <a:gd name="T40" fmla="*/ 1869 w 3590"/>
                <a:gd name="T41" fmla="*/ 144 h 3159"/>
                <a:gd name="T42" fmla="*/ 2060 w 3590"/>
                <a:gd name="T43" fmla="*/ 28 h 3159"/>
                <a:gd name="T44" fmla="*/ 2673 w 3590"/>
                <a:gd name="T45" fmla="*/ 0 h 3159"/>
                <a:gd name="T46" fmla="*/ 2750 w 3590"/>
                <a:gd name="T47" fmla="*/ 38 h 3159"/>
                <a:gd name="T48" fmla="*/ 2772 w 3590"/>
                <a:gd name="T49" fmla="*/ 647 h 3159"/>
                <a:gd name="T50" fmla="*/ 2908 w 3590"/>
                <a:gd name="T51" fmla="*/ 589 h 3159"/>
                <a:gd name="T52" fmla="*/ 3029 w 3590"/>
                <a:gd name="T53" fmla="*/ 100 h 3159"/>
                <a:gd name="T54" fmla="*/ 3066 w 3590"/>
                <a:gd name="T55" fmla="*/ 22 h 3159"/>
                <a:gd name="T56" fmla="*/ 3136 w 3590"/>
                <a:gd name="T57" fmla="*/ 0 h 3159"/>
                <a:gd name="T58" fmla="*/ 3214 w 3590"/>
                <a:gd name="T59" fmla="*/ 38 h 3159"/>
                <a:gd name="T60" fmla="*/ 3236 w 3590"/>
                <a:gd name="T61" fmla="*/ 2284 h 3159"/>
                <a:gd name="T62" fmla="*/ 3198 w 3590"/>
                <a:gd name="T63" fmla="*/ 2361 h 3159"/>
                <a:gd name="T64" fmla="*/ 2023 w 3590"/>
                <a:gd name="T65" fmla="*/ 2383 h 3159"/>
                <a:gd name="T66" fmla="*/ 1926 w 3590"/>
                <a:gd name="T67" fmla="*/ 2430 h 3159"/>
                <a:gd name="T68" fmla="*/ 1901 w 3590"/>
                <a:gd name="T69" fmla="*/ 2537 h 3159"/>
                <a:gd name="T70" fmla="*/ 1964 w 3590"/>
                <a:gd name="T71" fmla="*/ 2620 h 3159"/>
                <a:gd name="T72" fmla="*/ 3391 w 3590"/>
                <a:gd name="T73" fmla="*/ 409 h 3159"/>
                <a:gd name="T74" fmla="*/ 3428 w 3590"/>
                <a:gd name="T75" fmla="*/ 331 h 3159"/>
                <a:gd name="T76" fmla="*/ 3513 w 3590"/>
                <a:gd name="T77" fmla="*/ 312 h 3159"/>
                <a:gd name="T78" fmla="*/ 3580 w 3590"/>
                <a:gd name="T79" fmla="*/ 365 h 3159"/>
                <a:gd name="T80" fmla="*/ 3588 w 3590"/>
                <a:gd name="T81" fmla="*/ 2758 h 3159"/>
                <a:gd name="T82" fmla="*/ 3535 w 3590"/>
                <a:gd name="T83" fmla="*/ 2824 h 3159"/>
                <a:gd name="T84" fmla="*/ 2245 w 3590"/>
                <a:gd name="T85" fmla="*/ 2884 h 3159"/>
                <a:gd name="T86" fmla="*/ 2131 w 3590"/>
                <a:gd name="T87" fmla="*/ 3050 h 3159"/>
                <a:gd name="T88" fmla="*/ 1953 w 3590"/>
                <a:gd name="T89" fmla="*/ 3146 h 3159"/>
                <a:gd name="T90" fmla="*/ 1689 w 3590"/>
                <a:gd name="T91" fmla="*/ 3156 h 3159"/>
                <a:gd name="T92" fmla="*/ 1498 w 3590"/>
                <a:gd name="T93" fmla="*/ 3082 h 3159"/>
                <a:gd name="T94" fmla="*/ 1366 w 3590"/>
                <a:gd name="T95" fmla="*/ 2931 h 3159"/>
                <a:gd name="T96" fmla="*/ 77 w 3590"/>
                <a:gd name="T97" fmla="*/ 2832 h 3159"/>
                <a:gd name="T98" fmla="*/ 10 w 3590"/>
                <a:gd name="T99" fmla="*/ 2778 h 3159"/>
                <a:gd name="T100" fmla="*/ 2 w 3590"/>
                <a:gd name="T101" fmla="*/ 386 h 3159"/>
                <a:gd name="T102" fmla="*/ 55 w 3590"/>
                <a:gd name="T103" fmla="*/ 320 h 3159"/>
                <a:gd name="T104" fmla="*/ 144 w 3590"/>
                <a:gd name="T105" fmla="*/ 320 h 3159"/>
                <a:gd name="T106" fmla="*/ 197 w 3590"/>
                <a:gd name="T107" fmla="*/ 386 h 3159"/>
                <a:gd name="T108" fmla="*/ 1575 w 3590"/>
                <a:gd name="T109" fmla="*/ 2635 h 3159"/>
                <a:gd name="T110" fmla="*/ 1668 w 3590"/>
                <a:gd name="T111" fmla="*/ 2585 h 3159"/>
                <a:gd name="T112" fmla="*/ 1689 w 3590"/>
                <a:gd name="T113" fmla="*/ 2480 h 3159"/>
                <a:gd name="T114" fmla="*/ 1622 w 3590"/>
                <a:gd name="T115" fmla="*/ 2396 h 3159"/>
                <a:gd name="T116" fmla="*/ 431 w 3590"/>
                <a:gd name="T117" fmla="*/ 2380 h 3159"/>
                <a:gd name="T118" fmla="*/ 364 w 3590"/>
                <a:gd name="T119" fmla="*/ 2327 h 3159"/>
                <a:gd name="T120" fmla="*/ 357 w 3590"/>
                <a:gd name="T121" fmla="*/ 76 h 3159"/>
                <a:gd name="T122" fmla="*/ 410 w 3590"/>
                <a:gd name="T123" fmla="*/ 1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90" h="3159">
                  <a:moveTo>
                    <a:pt x="1540" y="2835"/>
                  </a:moveTo>
                  <a:lnTo>
                    <a:pt x="1559" y="2865"/>
                  </a:lnTo>
                  <a:lnTo>
                    <a:pt x="1582" y="2891"/>
                  </a:lnTo>
                  <a:lnTo>
                    <a:pt x="1608" y="2915"/>
                  </a:lnTo>
                  <a:lnTo>
                    <a:pt x="1637" y="2934"/>
                  </a:lnTo>
                  <a:lnTo>
                    <a:pt x="1670" y="2948"/>
                  </a:lnTo>
                  <a:lnTo>
                    <a:pt x="1706" y="2957"/>
                  </a:lnTo>
                  <a:lnTo>
                    <a:pt x="1743" y="2960"/>
                  </a:lnTo>
                  <a:lnTo>
                    <a:pt x="1847" y="2960"/>
                  </a:lnTo>
                  <a:lnTo>
                    <a:pt x="1884" y="2957"/>
                  </a:lnTo>
                  <a:lnTo>
                    <a:pt x="1920" y="2948"/>
                  </a:lnTo>
                  <a:lnTo>
                    <a:pt x="1953" y="2934"/>
                  </a:lnTo>
                  <a:lnTo>
                    <a:pt x="1982" y="2915"/>
                  </a:lnTo>
                  <a:lnTo>
                    <a:pt x="2008" y="2891"/>
                  </a:lnTo>
                  <a:lnTo>
                    <a:pt x="2031" y="2865"/>
                  </a:lnTo>
                  <a:lnTo>
                    <a:pt x="2050" y="2835"/>
                  </a:lnTo>
                  <a:lnTo>
                    <a:pt x="1540" y="2835"/>
                  </a:lnTo>
                  <a:close/>
                  <a:moveTo>
                    <a:pt x="2232" y="200"/>
                  </a:moveTo>
                  <a:lnTo>
                    <a:pt x="2187" y="202"/>
                  </a:lnTo>
                  <a:lnTo>
                    <a:pt x="2143" y="212"/>
                  </a:lnTo>
                  <a:lnTo>
                    <a:pt x="2102" y="226"/>
                  </a:lnTo>
                  <a:lnTo>
                    <a:pt x="2064" y="246"/>
                  </a:lnTo>
                  <a:lnTo>
                    <a:pt x="2028" y="270"/>
                  </a:lnTo>
                  <a:lnTo>
                    <a:pt x="1995" y="298"/>
                  </a:lnTo>
                  <a:lnTo>
                    <a:pt x="1967" y="330"/>
                  </a:lnTo>
                  <a:lnTo>
                    <a:pt x="1943" y="365"/>
                  </a:lnTo>
                  <a:lnTo>
                    <a:pt x="1923" y="405"/>
                  </a:lnTo>
                  <a:lnTo>
                    <a:pt x="1909" y="446"/>
                  </a:lnTo>
                  <a:lnTo>
                    <a:pt x="1901" y="489"/>
                  </a:lnTo>
                  <a:lnTo>
                    <a:pt x="1897" y="534"/>
                  </a:lnTo>
                  <a:lnTo>
                    <a:pt x="1897" y="534"/>
                  </a:lnTo>
                  <a:lnTo>
                    <a:pt x="1897" y="2209"/>
                  </a:lnTo>
                  <a:lnTo>
                    <a:pt x="1938" y="2196"/>
                  </a:lnTo>
                  <a:lnTo>
                    <a:pt x="1980" y="2187"/>
                  </a:lnTo>
                  <a:lnTo>
                    <a:pt x="2023" y="2184"/>
                  </a:lnTo>
                  <a:lnTo>
                    <a:pt x="3036" y="2184"/>
                  </a:lnTo>
                  <a:lnTo>
                    <a:pt x="3036" y="884"/>
                  </a:lnTo>
                  <a:lnTo>
                    <a:pt x="2898" y="805"/>
                  </a:lnTo>
                  <a:lnTo>
                    <a:pt x="2723" y="907"/>
                  </a:lnTo>
                  <a:lnTo>
                    <a:pt x="2704" y="917"/>
                  </a:lnTo>
                  <a:lnTo>
                    <a:pt x="2684" y="921"/>
                  </a:lnTo>
                  <a:lnTo>
                    <a:pt x="2663" y="921"/>
                  </a:lnTo>
                  <a:lnTo>
                    <a:pt x="2642" y="917"/>
                  </a:lnTo>
                  <a:lnTo>
                    <a:pt x="2623" y="908"/>
                  </a:lnTo>
                  <a:lnTo>
                    <a:pt x="2607" y="896"/>
                  </a:lnTo>
                  <a:lnTo>
                    <a:pt x="2592" y="881"/>
                  </a:lnTo>
                  <a:lnTo>
                    <a:pt x="2582" y="862"/>
                  </a:lnTo>
                  <a:lnTo>
                    <a:pt x="2575" y="843"/>
                  </a:lnTo>
                  <a:lnTo>
                    <a:pt x="2573" y="822"/>
                  </a:lnTo>
                  <a:lnTo>
                    <a:pt x="2573" y="200"/>
                  </a:lnTo>
                  <a:lnTo>
                    <a:pt x="2232" y="200"/>
                  </a:lnTo>
                  <a:close/>
                  <a:moveTo>
                    <a:pt x="554" y="199"/>
                  </a:moveTo>
                  <a:lnTo>
                    <a:pt x="554" y="2184"/>
                  </a:lnTo>
                  <a:lnTo>
                    <a:pt x="1567" y="2184"/>
                  </a:lnTo>
                  <a:lnTo>
                    <a:pt x="1610" y="2187"/>
                  </a:lnTo>
                  <a:lnTo>
                    <a:pt x="1652" y="2194"/>
                  </a:lnTo>
                  <a:lnTo>
                    <a:pt x="1693" y="2209"/>
                  </a:lnTo>
                  <a:lnTo>
                    <a:pt x="1693" y="534"/>
                  </a:lnTo>
                  <a:lnTo>
                    <a:pt x="1689" y="488"/>
                  </a:lnTo>
                  <a:lnTo>
                    <a:pt x="1681" y="445"/>
                  </a:lnTo>
                  <a:lnTo>
                    <a:pt x="1667" y="404"/>
                  </a:lnTo>
                  <a:lnTo>
                    <a:pt x="1647" y="364"/>
                  </a:lnTo>
                  <a:lnTo>
                    <a:pt x="1623" y="330"/>
                  </a:lnTo>
                  <a:lnTo>
                    <a:pt x="1595" y="297"/>
                  </a:lnTo>
                  <a:lnTo>
                    <a:pt x="1562" y="269"/>
                  </a:lnTo>
                  <a:lnTo>
                    <a:pt x="1526" y="245"/>
                  </a:lnTo>
                  <a:lnTo>
                    <a:pt x="1488" y="225"/>
                  </a:lnTo>
                  <a:lnTo>
                    <a:pt x="1447" y="211"/>
                  </a:lnTo>
                  <a:lnTo>
                    <a:pt x="1403" y="202"/>
                  </a:lnTo>
                  <a:lnTo>
                    <a:pt x="1358" y="199"/>
                  </a:lnTo>
                  <a:lnTo>
                    <a:pt x="554" y="199"/>
                  </a:lnTo>
                  <a:close/>
                  <a:moveTo>
                    <a:pt x="454" y="0"/>
                  </a:moveTo>
                  <a:lnTo>
                    <a:pt x="1358" y="0"/>
                  </a:lnTo>
                  <a:lnTo>
                    <a:pt x="1418" y="3"/>
                  </a:lnTo>
                  <a:lnTo>
                    <a:pt x="1475" y="12"/>
                  </a:lnTo>
                  <a:lnTo>
                    <a:pt x="1530" y="28"/>
                  </a:lnTo>
                  <a:lnTo>
                    <a:pt x="1583" y="49"/>
                  </a:lnTo>
                  <a:lnTo>
                    <a:pt x="1633" y="76"/>
                  </a:lnTo>
                  <a:lnTo>
                    <a:pt x="1679" y="108"/>
                  </a:lnTo>
                  <a:lnTo>
                    <a:pt x="1722" y="144"/>
                  </a:lnTo>
                  <a:lnTo>
                    <a:pt x="1761" y="184"/>
                  </a:lnTo>
                  <a:lnTo>
                    <a:pt x="1795" y="227"/>
                  </a:lnTo>
                  <a:lnTo>
                    <a:pt x="1830" y="184"/>
                  </a:lnTo>
                  <a:lnTo>
                    <a:pt x="1869" y="144"/>
                  </a:lnTo>
                  <a:lnTo>
                    <a:pt x="1911" y="108"/>
                  </a:lnTo>
                  <a:lnTo>
                    <a:pt x="1958" y="76"/>
                  </a:lnTo>
                  <a:lnTo>
                    <a:pt x="2007" y="50"/>
                  </a:lnTo>
                  <a:lnTo>
                    <a:pt x="2060" y="28"/>
                  </a:lnTo>
                  <a:lnTo>
                    <a:pt x="2116" y="13"/>
                  </a:lnTo>
                  <a:lnTo>
                    <a:pt x="2172" y="3"/>
                  </a:lnTo>
                  <a:lnTo>
                    <a:pt x="2232" y="0"/>
                  </a:lnTo>
                  <a:lnTo>
                    <a:pt x="2673" y="0"/>
                  </a:lnTo>
                  <a:lnTo>
                    <a:pt x="2696" y="3"/>
                  </a:lnTo>
                  <a:lnTo>
                    <a:pt x="2716" y="11"/>
                  </a:lnTo>
                  <a:lnTo>
                    <a:pt x="2735" y="22"/>
                  </a:lnTo>
                  <a:lnTo>
                    <a:pt x="2750" y="38"/>
                  </a:lnTo>
                  <a:lnTo>
                    <a:pt x="2762" y="57"/>
                  </a:lnTo>
                  <a:lnTo>
                    <a:pt x="2770" y="77"/>
                  </a:lnTo>
                  <a:lnTo>
                    <a:pt x="2772" y="100"/>
                  </a:lnTo>
                  <a:lnTo>
                    <a:pt x="2772" y="647"/>
                  </a:lnTo>
                  <a:lnTo>
                    <a:pt x="2847" y="603"/>
                  </a:lnTo>
                  <a:lnTo>
                    <a:pt x="2867" y="594"/>
                  </a:lnTo>
                  <a:lnTo>
                    <a:pt x="2887" y="589"/>
                  </a:lnTo>
                  <a:lnTo>
                    <a:pt x="2908" y="589"/>
                  </a:lnTo>
                  <a:lnTo>
                    <a:pt x="2929" y="594"/>
                  </a:lnTo>
                  <a:lnTo>
                    <a:pt x="2947" y="603"/>
                  </a:lnTo>
                  <a:lnTo>
                    <a:pt x="3029" y="649"/>
                  </a:lnTo>
                  <a:lnTo>
                    <a:pt x="3029" y="100"/>
                  </a:lnTo>
                  <a:lnTo>
                    <a:pt x="3031" y="77"/>
                  </a:lnTo>
                  <a:lnTo>
                    <a:pt x="3038" y="57"/>
                  </a:lnTo>
                  <a:lnTo>
                    <a:pt x="3050" y="38"/>
                  </a:lnTo>
                  <a:lnTo>
                    <a:pt x="3066" y="22"/>
                  </a:lnTo>
                  <a:lnTo>
                    <a:pt x="3084" y="11"/>
                  </a:lnTo>
                  <a:lnTo>
                    <a:pt x="3105" y="3"/>
                  </a:lnTo>
                  <a:lnTo>
                    <a:pt x="3128" y="0"/>
                  </a:lnTo>
                  <a:lnTo>
                    <a:pt x="3136" y="0"/>
                  </a:lnTo>
                  <a:lnTo>
                    <a:pt x="3159" y="3"/>
                  </a:lnTo>
                  <a:lnTo>
                    <a:pt x="3180" y="11"/>
                  </a:lnTo>
                  <a:lnTo>
                    <a:pt x="3198" y="22"/>
                  </a:lnTo>
                  <a:lnTo>
                    <a:pt x="3214" y="38"/>
                  </a:lnTo>
                  <a:lnTo>
                    <a:pt x="3226" y="57"/>
                  </a:lnTo>
                  <a:lnTo>
                    <a:pt x="3233" y="77"/>
                  </a:lnTo>
                  <a:lnTo>
                    <a:pt x="3236" y="100"/>
                  </a:lnTo>
                  <a:lnTo>
                    <a:pt x="3236" y="2284"/>
                  </a:lnTo>
                  <a:lnTo>
                    <a:pt x="3233" y="2306"/>
                  </a:lnTo>
                  <a:lnTo>
                    <a:pt x="3226" y="2327"/>
                  </a:lnTo>
                  <a:lnTo>
                    <a:pt x="3214" y="2346"/>
                  </a:lnTo>
                  <a:lnTo>
                    <a:pt x="3198" y="2361"/>
                  </a:lnTo>
                  <a:lnTo>
                    <a:pt x="3180" y="2373"/>
                  </a:lnTo>
                  <a:lnTo>
                    <a:pt x="3159" y="2380"/>
                  </a:lnTo>
                  <a:lnTo>
                    <a:pt x="3136" y="2383"/>
                  </a:lnTo>
                  <a:lnTo>
                    <a:pt x="2023" y="2383"/>
                  </a:lnTo>
                  <a:lnTo>
                    <a:pt x="1995" y="2386"/>
                  </a:lnTo>
                  <a:lnTo>
                    <a:pt x="1968" y="2396"/>
                  </a:lnTo>
                  <a:lnTo>
                    <a:pt x="1945" y="2411"/>
                  </a:lnTo>
                  <a:lnTo>
                    <a:pt x="1926" y="2430"/>
                  </a:lnTo>
                  <a:lnTo>
                    <a:pt x="1910" y="2453"/>
                  </a:lnTo>
                  <a:lnTo>
                    <a:pt x="1901" y="2480"/>
                  </a:lnTo>
                  <a:lnTo>
                    <a:pt x="1897" y="2509"/>
                  </a:lnTo>
                  <a:lnTo>
                    <a:pt x="1901" y="2537"/>
                  </a:lnTo>
                  <a:lnTo>
                    <a:pt x="1909" y="2562"/>
                  </a:lnTo>
                  <a:lnTo>
                    <a:pt x="1923" y="2585"/>
                  </a:lnTo>
                  <a:lnTo>
                    <a:pt x="1942" y="2604"/>
                  </a:lnTo>
                  <a:lnTo>
                    <a:pt x="1964" y="2620"/>
                  </a:lnTo>
                  <a:lnTo>
                    <a:pt x="1989" y="2631"/>
                  </a:lnTo>
                  <a:lnTo>
                    <a:pt x="2016" y="2635"/>
                  </a:lnTo>
                  <a:lnTo>
                    <a:pt x="3391" y="2635"/>
                  </a:lnTo>
                  <a:lnTo>
                    <a:pt x="3391" y="409"/>
                  </a:lnTo>
                  <a:lnTo>
                    <a:pt x="3393" y="386"/>
                  </a:lnTo>
                  <a:lnTo>
                    <a:pt x="3401" y="365"/>
                  </a:lnTo>
                  <a:lnTo>
                    <a:pt x="3413" y="347"/>
                  </a:lnTo>
                  <a:lnTo>
                    <a:pt x="3428" y="331"/>
                  </a:lnTo>
                  <a:lnTo>
                    <a:pt x="3446" y="320"/>
                  </a:lnTo>
                  <a:lnTo>
                    <a:pt x="3467" y="312"/>
                  </a:lnTo>
                  <a:lnTo>
                    <a:pt x="3490" y="309"/>
                  </a:lnTo>
                  <a:lnTo>
                    <a:pt x="3513" y="312"/>
                  </a:lnTo>
                  <a:lnTo>
                    <a:pt x="3535" y="320"/>
                  </a:lnTo>
                  <a:lnTo>
                    <a:pt x="3553" y="331"/>
                  </a:lnTo>
                  <a:lnTo>
                    <a:pt x="3568" y="347"/>
                  </a:lnTo>
                  <a:lnTo>
                    <a:pt x="3580" y="365"/>
                  </a:lnTo>
                  <a:lnTo>
                    <a:pt x="3588" y="386"/>
                  </a:lnTo>
                  <a:lnTo>
                    <a:pt x="3590" y="409"/>
                  </a:lnTo>
                  <a:lnTo>
                    <a:pt x="3590" y="2735"/>
                  </a:lnTo>
                  <a:lnTo>
                    <a:pt x="3588" y="2758"/>
                  </a:lnTo>
                  <a:lnTo>
                    <a:pt x="3580" y="2778"/>
                  </a:lnTo>
                  <a:lnTo>
                    <a:pt x="3568" y="2797"/>
                  </a:lnTo>
                  <a:lnTo>
                    <a:pt x="3553" y="2812"/>
                  </a:lnTo>
                  <a:lnTo>
                    <a:pt x="3535" y="2824"/>
                  </a:lnTo>
                  <a:lnTo>
                    <a:pt x="3513" y="2832"/>
                  </a:lnTo>
                  <a:lnTo>
                    <a:pt x="3490" y="2834"/>
                  </a:lnTo>
                  <a:lnTo>
                    <a:pt x="2261" y="2834"/>
                  </a:lnTo>
                  <a:lnTo>
                    <a:pt x="2245" y="2884"/>
                  </a:lnTo>
                  <a:lnTo>
                    <a:pt x="2224" y="2931"/>
                  </a:lnTo>
                  <a:lnTo>
                    <a:pt x="2198" y="2974"/>
                  </a:lnTo>
                  <a:lnTo>
                    <a:pt x="2167" y="3014"/>
                  </a:lnTo>
                  <a:lnTo>
                    <a:pt x="2131" y="3050"/>
                  </a:lnTo>
                  <a:lnTo>
                    <a:pt x="2092" y="3082"/>
                  </a:lnTo>
                  <a:lnTo>
                    <a:pt x="2048" y="3109"/>
                  </a:lnTo>
                  <a:lnTo>
                    <a:pt x="2002" y="3131"/>
                  </a:lnTo>
                  <a:lnTo>
                    <a:pt x="1953" y="3146"/>
                  </a:lnTo>
                  <a:lnTo>
                    <a:pt x="1901" y="3156"/>
                  </a:lnTo>
                  <a:lnTo>
                    <a:pt x="1847" y="3159"/>
                  </a:lnTo>
                  <a:lnTo>
                    <a:pt x="1743" y="3159"/>
                  </a:lnTo>
                  <a:lnTo>
                    <a:pt x="1689" y="3156"/>
                  </a:lnTo>
                  <a:lnTo>
                    <a:pt x="1637" y="3146"/>
                  </a:lnTo>
                  <a:lnTo>
                    <a:pt x="1588" y="3131"/>
                  </a:lnTo>
                  <a:lnTo>
                    <a:pt x="1542" y="3109"/>
                  </a:lnTo>
                  <a:lnTo>
                    <a:pt x="1498" y="3082"/>
                  </a:lnTo>
                  <a:lnTo>
                    <a:pt x="1459" y="3050"/>
                  </a:lnTo>
                  <a:lnTo>
                    <a:pt x="1423" y="3014"/>
                  </a:lnTo>
                  <a:lnTo>
                    <a:pt x="1392" y="2974"/>
                  </a:lnTo>
                  <a:lnTo>
                    <a:pt x="1366" y="2931"/>
                  </a:lnTo>
                  <a:lnTo>
                    <a:pt x="1345" y="2884"/>
                  </a:lnTo>
                  <a:lnTo>
                    <a:pt x="1329" y="2834"/>
                  </a:lnTo>
                  <a:lnTo>
                    <a:pt x="100" y="2834"/>
                  </a:lnTo>
                  <a:lnTo>
                    <a:pt x="77" y="2832"/>
                  </a:lnTo>
                  <a:lnTo>
                    <a:pt x="55" y="2824"/>
                  </a:lnTo>
                  <a:lnTo>
                    <a:pt x="37" y="2812"/>
                  </a:lnTo>
                  <a:lnTo>
                    <a:pt x="22" y="2797"/>
                  </a:lnTo>
                  <a:lnTo>
                    <a:pt x="10" y="2778"/>
                  </a:lnTo>
                  <a:lnTo>
                    <a:pt x="2" y="2758"/>
                  </a:lnTo>
                  <a:lnTo>
                    <a:pt x="0" y="2735"/>
                  </a:lnTo>
                  <a:lnTo>
                    <a:pt x="0" y="409"/>
                  </a:lnTo>
                  <a:lnTo>
                    <a:pt x="2" y="386"/>
                  </a:lnTo>
                  <a:lnTo>
                    <a:pt x="10" y="365"/>
                  </a:lnTo>
                  <a:lnTo>
                    <a:pt x="22" y="347"/>
                  </a:lnTo>
                  <a:lnTo>
                    <a:pt x="37" y="331"/>
                  </a:lnTo>
                  <a:lnTo>
                    <a:pt x="55" y="320"/>
                  </a:lnTo>
                  <a:lnTo>
                    <a:pt x="77" y="312"/>
                  </a:lnTo>
                  <a:lnTo>
                    <a:pt x="100" y="309"/>
                  </a:lnTo>
                  <a:lnTo>
                    <a:pt x="123" y="312"/>
                  </a:lnTo>
                  <a:lnTo>
                    <a:pt x="144" y="320"/>
                  </a:lnTo>
                  <a:lnTo>
                    <a:pt x="162" y="331"/>
                  </a:lnTo>
                  <a:lnTo>
                    <a:pt x="177" y="347"/>
                  </a:lnTo>
                  <a:lnTo>
                    <a:pt x="189" y="365"/>
                  </a:lnTo>
                  <a:lnTo>
                    <a:pt x="197" y="386"/>
                  </a:lnTo>
                  <a:lnTo>
                    <a:pt x="199" y="409"/>
                  </a:lnTo>
                  <a:lnTo>
                    <a:pt x="199" y="2635"/>
                  </a:lnTo>
                  <a:lnTo>
                    <a:pt x="1574" y="2635"/>
                  </a:lnTo>
                  <a:lnTo>
                    <a:pt x="1575" y="2635"/>
                  </a:lnTo>
                  <a:lnTo>
                    <a:pt x="1602" y="2629"/>
                  </a:lnTo>
                  <a:lnTo>
                    <a:pt x="1627" y="2620"/>
                  </a:lnTo>
                  <a:lnTo>
                    <a:pt x="1649" y="2604"/>
                  </a:lnTo>
                  <a:lnTo>
                    <a:pt x="1668" y="2585"/>
                  </a:lnTo>
                  <a:lnTo>
                    <a:pt x="1681" y="2562"/>
                  </a:lnTo>
                  <a:lnTo>
                    <a:pt x="1689" y="2536"/>
                  </a:lnTo>
                  <a:lnTo>
                    <a:pt x="1693" y="2509"/>
                  </a:lnTo>
                  <a:lnTo>
                    <a:pt x="1689" y="2480"/>
                  </a:lnTo>
                  <a:lnTo>
                    <a:pt x="1680" y="2453"/>
                  </a:lnTo>
                  <a:lnTo>
                    <a:pt x="1664" y="2430"/>
                  </a:lnTo>
                  <a:lnTo>
                    <a:pt x="1645" y="2411"/>
                  </a:lnTo>
                  <a:lnTo>
                    <a:pt x="1622" y="2396"/>
                  </a:lnTo>
                  <a:lnTo>
                    <a:pt x="1595" y="2386"/>
                  </a:lnTo>
                  <a:lnTo>
                    <a:pt x="1567" y="2383"/>
                  </a:lnTo>
                  <a:lnTo>
                    <a:pt x="454" y="2383"/>
                  </a:lnTo>
                  <a:lnTo>
                    <a:pt x="431" y="2380"/>
                  </a:lnTo>
                  <a:lnTo>
                    <a:pt x="410" y="2373"/>
                  </a:lnTo>
                  <a:lnTo>
                    <a:pt x="392" y="2361"/>
                  </a:lnTo>
                  <a:lnTo>
                    <a:pt x="376" y="2346"/>
                  </a:lnTo>
                  <a:lnTo>
                    <a:pt x="364" y="2327"/>
                  </a:lnTo>
                  <a:lnTo>
                    <a:pt x="357" y="2305"/>
                  </a:lnTo>
                  <a:lnTo>
                    <a:pt x="354" y="2283"/>
                  </a:lnTo>
                  <a:lnTo>
                    <a:pt x="354" y="99"/>
                  </a:lnTo>
                  <a:lnTo>
                    <a:pt x="357" y="76"/>
                  </a:lnTo>
                  <a:lnTo>
                    <a:pt x="364" y="56"/>
                  </a:lnTo>
                  <a:lnTo>
                    <a:pt x="376" y="37"/>
                  </a:lnTo>
                  <a:lnTo>
                    <a:pt x="392" y="22"/>
                  </a:lnTo>
                  <a:lnTo>
                    <a:pt x="410" y="10"/>
                  </a:lnTo>
                  <a:lnTo>
                    <a:pt x="431" y="2"/>
                  </a:lnTo>
                  <a:lnTo>
                    <a:pt x="454"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dirty="0"/>
            </a:p>
          </p:txBody>
        </p:sp>
      </p:grpSp>
    </p:spTree>
    <p:extLst>
      <p:ext uri="{BB962C8B-B14F-4D97-AF65-F5344CB8AC3E}">
        <p14:creationId xmlns:p14="http://schemas.microsoft.com/office/powerpoint/2010/main" val="919968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B2462A-2950-921D-26F8-B546C9BDA2CD}"/>
              </a:ext>
            </a:extLst>
          </p:cNvPr>
          <p:cNvSpPr txBox="1"/>
          <p:nvPr/>
        </p:nvSpPr>
        <p:spPr>
          <a:xfrm>
            <a:off x="798297" y="353081"/>
            <a:ext cx="8236790" cy="132909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i="0" kern="1200" dirty="0">
                <a:solidFill>
                  <a:schemeClr val="tx1"/>
                </a:solidFill>
                <a:effectLst/>
                <a:latin typeface="+mj-lt"/>
                <a:ea typeface="+mj-ea"/>
                <a:cs typeface="+mj-cs"/>
              </a:rPr>
              <a:t>Copyright Protection  by CJEU</a:t>
            </a:r>
          </a:p>
        </p:txBody>
      </p:sp>
      <p:sp>
        <p:nvSpPr>
          <p:cNvPr id="8" name="TextBox 7">
            <a:extLst>
              <a:ext uri="{FF2B5EF4-FFF2-40B4-BE49-F238E27FC236}">
                <a16:creationId xmlns:a16="http://schemas.microsoft.com/office/drawing/2014/main" id="{578F05E0-69D1-65B8-CF93-25854274DADE}"/>
              </a:ext>
            </a:extLst>
          </p:cNvPr>
          <p:cNvSpPr txBox="1"/>
          <p:nvPr/>
        </p:nvSpPr>
        <p:spPr>
          <a:xfrm>
            <a:off x="854439" y="1993692"/>
            <a:ext cx="9039069" cy="3600986"/>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Aptos" panose="020B0004020202020204" pitchFamily="34" charset="0"/>
              </a:rPr>
              <a:t>Expansive Interpretation of Originality by </a:t>
            </a:r>
            <a:r>
              <a:rPr lang="en-US" sz="2800" i="0" dirty="0">
                <a:effectLst/>
                <a:latin typeface="Aptos" panose="020B0004020202020204" pitchFamily="34" charset="0"/>
              </a:rPr>
              <a:t>the Court of Justice of The European Union (CJEU):</a:t>
            </a:r>
          </a:p>
          <a:p>
            <a:r>
              <a:rPr lang="en-US" sz="2400" dirty="0">
                <a:latin typeface="Aptos" panose="020B0004020202020204" pitchFamily="34" charset="0"/>
              </a:rPr>
              <a:t>F</a:t>
            </a:r>
            <a:r>
              <a:rPr lang="en-US" sz="2400" b="0" i="0" dirty="0">
                <a:effectLst/>
                <a:latin typeface="Aptos" panose="020B0004020202020204" pitchFamily="34" charset="0"/>
              </a:rPr>
              <a:t>or a subject matter to be considered original, it is both necessary and sufficient that it reflects the personality of its author, </a:t>
            </a:r>
            <a:r>
              <a:rPr lang="en-US" sz="2400" b="1" i="0" dirty="0">
                <a:effectLst/>
                <a:latin typeface="Aptos" panose="020B0004020202020204" pitchFamily="34" charset="0"/>
              </a:rPr>
              <a:t>representing their free and creative choices</a:t>
            </a:r>
            <a:r>
              <a:rPr lang="en-US" sz="2400" b="0" i="0" dirty="0">
                <a:effectLst/>
                <a:latin typeface="Aptos" panose="020B0004020202020204" pitchFamily="34" charset="0"/>
              </a:rPr>
              <a:t>.</a:t>
            </a:r>
          </a:p>
          <a:p>
            <a:endParaRPr lang="en-US" sz="2400" b="0" i="0" dirty="0">
              <a:effectLst/>
              <a:latin typeface="Aptos" panose="020B0004020202020204" pitchFamily="34" charset="0"/>
            </a:endParaRPr>
          </a:p>
          <a:p>
            <a:pPr marL="342900" indent="-342900">
              <a:buFont typeface="Arial" panose="020B0604020202020204" pitchFamily="34" charset="0"/>
              <a:buChar char="•"/>
            </a:pPr>
            <a:r>
              <a:rPr lang="en-US" sz="2800" dirty="0">
                <a:latin typeface="Aptos" panose="020B0004020202020204" pitchFamily="34" charset="0"/>
              </a:rPr>
              <a:t>Application Extend</a:t>
            </a:r>
          </a:p>
          <a:p>
            <a:r>
              <a:rPr lang="en-US" sz="2400" dirty="0">
                <a:latin typeface="Aptos" panose="020B0004020202020204" pitchFamily="34" charset="0"/>
              </a:rPr>
              <a:t>This consideration of copyright protection is applied to AI-assisted works. </a:t>
            </a:r>
            <a:r>
              <a:rPr lang="en-US" sz="2400" b="0" i="0" dirty="0">
                <a:effectLst/>
                <a:latin typeface="Aptos" panose="020B0004020202020204" pitchFamily="34" charset="0"/>
              </a:rPr>
              <a:t>AI-generated works is considered based on the context.</a:t>
            </a:r>
            <a:endParaRPr lang="en-US" sz="2400" dirty="0">
              <a:latin typeface="Aptos" panose="020B0004020202020204" pitchFamily="34" charset="0"/>
            </a:endParaRPr>
          </a:p>
        </p:txBody>
      </p:sp>
      <p:sp>
        <p:nvSpPr>
          <p:cNvPr id="9" name="Freeform 8">
            <a:extLst>
              <a:ext uri="{FF2B5EF4-FFF2-40B4-BE49-F238E27FC236}">
                <a16:creationId xmlns:a16="http://schemas.microsoft.com/office/drawing/2014/main" id="{9E3DE9FA-343A-AFCE-1547-ED1C906A2DB5}"/>
              </a:ext>
            </a:extLst>
          </p:cNvPr>
          <p:cNvSpPr>
            <a:spLocks/>
          </p:cNvSpPr>
          <p:nvPr/>
        </p:nvSpPr>
        <p:spPr bwMode="auto">
          <a:xfrm>
            <a:off x="3964795" y="1696643"/>
            <a:ext cx="7082955" cy="4808276"/>
          </a:xfrm>
          <a:custGeom>
            <a:avLst/>
            <a:gdLst>
              <a:gd name="connsiteX0" fmla="*/ 533857 w 568325"/>
              <a:gd name="connsiteY0" fmla="*/ 128587 h 461962"/>
              <a:gd name="connsiteX1" fmla="*/ 539391 w 568325"/>
              <a:gd name="connsiteY1" fmla="*/ 129064 h 461962"/>
              <a:gd name="connsiteX2" fmla="*/ 544609 w 568325"/>
              <a:gd name="connsiteY2" fmla="*/ 130493 h 461962"/>
              <a:gd name="connsiteX3" fmla="*/ 549668 w 568325"/>
              <a:gd name="connsiteY3" fmla="*/ 132558 h 461962"/>
              <a:gd name="connsiteX4" fmla="*/ 554095 w 568325"/>
              <a:gd name="connsiteY4" fmla="*/ 135258 h 461962"/>
              <a:gd name="connsiteX5" fmla="*/ 558206 w 568325"/>
              <a:gd name="connsiteY5" fmla="*/ 138752 h 461962"/>
              <a:gd name="connsiteX6" fmla="*/ 561684 w 568325"/>
              <a:gd name="connsiteY6" fmla="*/ 142882 h 461962"/>
              <a:gd name="connsiteX7" fmla="*/ 564372 w 568325"/>
              <a:gd name="connsiteY7" fmla="*/ 147487 h 461962"/>
              <a:gd name="connsiteX8" fmla="*/ 566586 w 568325"/>
              <a:gd name="connsiteY8" fmla="*/ 152411 h 461962"/>
              <a:gd name="connsiteX9" fmla="*/ 567851 w 568325"/>
              <a:gd name="connsiteY9" fmla="*/ 157811 h 461962"/>
              <a:gd name="connsiteX10" fmla="*/ 568325 w 568325"/>
              <a:gd name="connsiteY10" fmla="*/ 163370 h 461962"/>
              <a:gd name="connsiteX11" fmla="*/ 568325 w 568325"/>
              <a:gd name="connsiteY11" fmla="*/ 307584 h 461962"/>
              <a:gd name="connsiteX12" fmla="*/ 567851 w 568325"/>
              <a:gd name="connsiteY12" fmla="*/ 311237 h 461962"/>
              <a:gd name="connsiteX13" fmla="*/ 566586 w 568325"/>
              <a:gd name="connsiteY13" fmla="*/ 314413 h 461962"/>
              <a:gd name="connsiteX14" fmla="*/ 564214 w 568325"/>
              <a:gd name="connsiteY14" fmla="*/ 317431 h 461962"/>
              <a:gd name="connsiteX15" fmla="*/ 424446 w 568325"/>
              <a:gd name="connsiteY15" fmla="*/ 457992 h 461962"/>
              <a:gd name="connsiteX16" fmla="*/ 421442 w 568325"/>
              <a:gd name="connsiteY16" fmla="*/ 460056 h 461962"/>
              <a:gd name="connsiteX17" fmla="*/ 418280 w 568325"/>
              <a:gd name="connsiteY17" fmla="*/ 461486 h 461962"/>
              <a:gd name="connsiteX18" fmla="*/ 414643 w 568325"/>
              <a:gd name="connsiteY18" fmla="*/ 461962 h 461962"/>
              <a:gd name="connsiteX19" fmla="*/ 347131 w 568325"/>
              <a:gd name="connsiteY19" fmla="*/ 461962 h 461962"/>
              <a:gd name="connsiteX20" fmla="*/ 343652 w 568325"/>
              <a:gd name="connsiteY20" fmla="*/ 461486 h 461962"/>
              <a:gd name="connsiteX21" fmla="*/ 340332 w 568325"/>
              <a:gd name="connsiteY21" fmla="*/ 460056 h 461962"/>
              <a:gd name="connsiteX22" fmla="*/ 337328 w 568325"/>
              <a:gd name="connsiteY22" fmla="*/ 457992 h 461962"/>
              <a:gd name="connsiteX23" fmla="*/ 335272 w 568325"/>
              <a:gd name="connsiteY23" fmla="*/ 454974 h 461962"/>
              <a:gd name="connsiteX24" fmla="*/ 334007 w 568325"/>
              <a:gd name="connsiteY24" fmla="*/ 451797 h 461962"/>
              <a:gd name="connsiteX25" fmla="*/ 333375 w 568325"/>
              <a:gd name="connsiteY25" fmla="*/ 448144 h 461962"/>
              <a:gd name="connsiteX26" fmla="*/ 333375 w 568325"/>
              <a:gd name="connsiteY26" fmla="*/ 338872 h 461962"/>
              <a:gd name="connsiteX27" fmla="*/ 333849 w 568325"/>
              <a:gd name="connsiteY27" fmla="*/ 336014 h 461962"/>
              <a:gd name="connsiteX28" fmla="*/ 334482 w 568325"/>
              <a:gd name="connsiteY28" fmla="*/ 333472 h 461962"/>
              <a:gd name="connsiteX29" fmla="*/ 335905 w 568325"/>
              <a:gd name="connsiteY29" fmla="*/ 331090 h 461962"/>
              <a:gd name="connsiteX30" fmla="*/ 337644 w 568325"/>
              <a:gd name="connsiteY30" fmla="*/ 329025 h 461962"/>
              <a:gd name="connsiteX31" fmla="*/ 404366 w 568325"/>
              <a:gd name="connsiteY31" fmla="*/ 262001 h 461962"/>
              <a:gd name="connsiteX32" fmla="*/ 408477 w 568325"/>
              <a:gd name="connsiteY32" fmla="*/ 258665 h 461962"/>
              <a:gd name="connsiteX33" fmla="*/ 413062 w 568325"/>
              <a:gd name="connsiteY33" fmla="*/ 255648 h 461962"/>
              <a:gd name="connsiteX34" fmla="*/ 417963 w 568325"/>
              <a:gd name="connsiteY34" fmla="*/ 253583 h 461962"/>
              <a:gd name="connsiteX35" fmla="*/ 423181 w 568325"/>
              <a:gd name="connsiteY35" fmla="*/ 252312 h 461962"/>
              <a:gd name="connsiteX36" fmla="*/ 428715 w 568325"/>
              <a:gd name="connsiteY36" fmla="*/ 251995 h 461962"/>
              <a:gd name="connsiteX37" fmla="*/ 434091 w 568325"/>
              <a:gd name="connsiteY37" fmla="*/ 252312 h 461962"/>
              <a:gd name="connsiteX38" fmla="*/ 439466 w 568325"/>
              <a:gd name="connsiteY38" fmla="*/ 253583 h 461962"/>
              <a:gd name="connsiteX39" fmla="*/ 444368 w 568325"/>
              <a:gd name="connsiteY39" fmla="*/ 255648 h 461962"/>
              <a:gd name="connsiteX40" fmla="*/ 448953 w 568325"/>
              <a:gd name="connsiteY40" fmla="*/ 258665 h 461962"/>
              <a:gd name="connsiteX41" fmla="*/ 453222 w 568325"/>
              <a:gd name="connsiteY41" fmla="*/ 262001 h 461962"/>
              <a:gd name="connsiteX42" fmla="*/ 456700 w 568325"/>
              <a:gd name="connsiteY42" fmla="*/ 266448 h 461962"/>
              <a:gd name="connsiteX43" fmla="*/ 459546 w 568325"/>
              <a:gd name="connsiteY43" fmla="*/ 271054 h 461962"/>
              <a:gd name="connsiteX44" fmla="*/ 461601 w 568325"/>
              <a:gd name="connsiteY44" fmla="*/ 276136 h 461962"/>
              <a:gd name="connsiteX45" fmla="*/ 462866 w 568325"/>
              <a:gd name="connsiteY45" fmla="*/ 281219 h 461962"/>
              <a:gd name="connsiteX46" fmla="*/ 463183 w 568325"/>
              <a:gd name="connsiteY46" fmla="*/ 286460 h 461962"/>
              <a:gd name="connsiteX47" fmla="*/ 462866 w 568325"/>
              <a:gd name="connsiteY47" fmla="*/ 291860 h 461962"/>
              <a:gd name="connsiteX48" fmla="*/ 461601 w 568325"/>
              <a:gd name="connsiteY48" fmla="*/ 296942 h 461962"/>
              <a:gd name="connsiteX49" fmla="*/ 459704 w 568325"/>
              <a:gd name="connsiteY49" fmla="*/ 302025 h 461962"/>
              <a:gd name="connsiteX50" fmla="*/ 457016 w 568325"/>
              <a:gd name="connsiteY50" fmla="*/ 306631 h 461962"/>
              <a:gd name="connsiteX51" fmla="*/ 453380 w 568325"/>
              <a:gd name="connsiteY51" fmla="*/ 311078 h 461962"/>
              <a:gd name="connsiteX52" fmla="*/ 453380 w 568325"/>
              <a:gd name="connsiteY52" fmla="*/ 311237 h 461962"/>
              <a:gd name="connsiteX53" fmla="*/ 418438 w 568325"/>
              <a:gd name="connsiteY53" fmla="*/ 346178 h 461962"/>
              <a:gd name="connsiteX54" fmla="*/ 417015 w 568325"/>
              <a:gd name="connsiteY54" fmla="*/ 348084 h 461962"/>
              <a:gd name="connsiteX55" fmla="*/ 416382 w 568325"/>
              <a:gd name="connsiteY55" fmla="*/ 350149 h 461962"/>
              <a:gd name="connsiteX56" fmla="*/ 416382 w 568325"/>
              <a:gd name="connsiteY56" fmla="*/ 352214 h 461962"/>
              <a:gd name="connsiteX57" fmla="*/ 417015 w 568325"/>
              <a:gd name="connsiteY57" fmla="*/ 354278 h 461962"/>
              <a:gd name="connsiteX58" fmla="*/ 418438 w 568325"/>
              <a:gd name="connsiteY58" fmla="*/ 356026 h 461962"/>
              <a:gd name="connsiteX59" fmla="*/ 420177 w 568325"/>
              <a:gd name="connsiteY59" fmla="*/ 357296 h 461962"/>
              <a:gd name="connsiteX60" fmla="*/ 421916 w 568325"/>
              <a:gd name="connsiteY60" fmla="*/ 357931 h 461962"/>
              <a:gd name="connsiteX61" fmla="*/ 423181 w 568325"/>
              <a:gd name="connsiteY61" fmla="*/ 358090 h 461962"/>
              <a:gd name="connsiteX62" fmla="*/ 424604 w 568325"/>
              <a:gd name="connsiteY62" fmla="*/ 357931 h 461962"/>
              <a:gd name="connsiteX63" fmla="*/ 426343 w 568325"/>
              <a:gd name="connsiteY63" fmla="*/ 357296 h 461962"/>
              <a:gd name="connsiteX64" fmla="*/ 428082 w 568325"/>
              <a:gd name="connsiteY64" fmla="*/ 356026 h 461962"/>
              <a:gd name="connsiteX65" fmla="*/ 497176 w 568325"/>
              <a:gd name="connsiteY65" fmla="*/ 286619 h 461962"/>
              <a:gd name="connsiteX66" fmla="*/ 498441 w 568325"/>
              <a:gd name="connsiteY66" fmla="*/ 285030 h 461962"/>
              <a:gd name="connsiteX67" fmla="*/ 499073 w 568325"/>
              <a:gd name="connsiteY67" fmla="*/ 283442 h 461962"/>
              <a:gd name="connsiteX68" fmla="*/ 499231 w 568325"/>
              <a:gd name="connsiteY68" fmla="*/ 281536 h 461962"/>
              <a:gd name="connsiteX69" fmla="*/ 499231 w 568325"/>
              <a:gd name="connsiteY69" fmla="*/ 163370 h 461962"/>
              <a:gd name="connsiteX70" fmla="*/ 499706 w 568325"/>
              <a:gd name="connsiteY70" fmla="*/ 157811 h 461962"/>
              <a:gd name="connsiteX71" fmla="*/ 500971 w 568325"/>
              <a:gd name="connsiteY71" fmla="*/ 152411 h 461962"/>
              <a:gd name="connsiteX72" fmla="*/ 503026 w 568325"/>
              <a:gd name="connsiteY72" fmla="*/ 147487 h 461962"/>
              <a:gd name="connsiteX73" fmla="*/ 506030 w 568325"/>
              <a:gd name="connsiteY73" fmla="*/ 142882 h 461962"/>
              <a:gd name="connsiteX74" fmla="*/ 509350 w 568325"/>
              <a:gd name="connsiteY74" fmla="*/ 138752 h 461962"/>
              <a:gd name="connsiteX75" fmla="*/ 513303 w 568325"/>
              <a:gd name="connsiteY75" fmla="*/ 135258 h 461962"/>
              <a:gd name="connsiteX76" fmla="*/ 518046 w 568325"/>
              <a:gd name="connsiteY76" fmla="*/ 132558 h 461962"/>
              <a:gd name="connsiteX77" fmla="*/ 522790 w 568325"/>
              <a:gd name="connsiteY77" fmla="*/ 130493 h 461962"/>
              <a:gd name="connsiteX78" fmla="*/ 528165 w 568325"/>
              <a:gd name="connsiteY78" fmla="*/ 129064 h 461962"/>
              <a:gd name="connsiteX79" fmla="*/ 34860 w 568325"/>
              <a:gd name="connsiteY79" fmla="*/ 128587 h 461962"/>
              <a:gd name="connsiteX80" fmla="*/ 40272 w 568325"/>
              <a:gd name="connsiteY80" fmla="*/ 129064 h 461962"/>
              <a:gd name="connsiteX81" fmla="*/ 45684 w 568325"/>
              <a:gd name="connsiteY81" fmla="*/ 130493 h 461962"/>
              <a:gd name="connsiteX82" fmla="*/ 50777 w 568325"/>
              <a:gd name="connsiteY82" fmla="*/ 132558 h 461962"/>
              <a:gd name="connsiteX83" fmla="*/ 55234 w 568325"/>
              <a:gd name="connsiteY83" fmla="*/ 135258 h 461962"/>
              <a:gd name="connsiteX84" fmla="*/ 59373 w 568325"/>
              <a:gd name="connsiteY84" fmla="*/ 138752 h 461962"/>
              <a:gd name="connsiteX85" fmla="*/ 62875 w 568325"/>
              <a:gd name="connsiteY85" fmla="*/ 142882 h 461962"/>
              <a:gd name="connsiteX86" fmla="*/ 65581 w 568325"/>
              <a:gd name="connsiteY86" fmla="*/ 147487 h 461962"/>
              <a:gd name="connsiteX87" fmla="*/ 67650 w 568325"/>
              <a:gd name="connsiteY87" fmla="*/ 152411 h 461962"/>
              <a:gd name="connsiteX88" fmla="*/ 69083 w 568325"/>
              <a:gd name="connsiteY88" fmla="*/ 157811 h 461962"/>
              <a:gd name="connsiteX89" fmla="*/ 69560 w 568325"/>
              <a:gd name="connsiteY89" fmla="*/ 163370 h 461962"/>
              <a:gd name="connsiteX90" fmla="*/ 69560 w 568325"/>
              <a:gd name="connsiteY90" fmla="*/ 281536 h 461962"/>
              <a:gd name="connsiteX91" fmla="*/ 69719 w 568325"/>
              <a:gd name="connsiteY91" fmla="*/ 283442 h 461962"/>
              <a:gd name="connsiteX92" fmla="*/ 70515 w 568325"/>
              <a:gd name="connsiteY92" fmla="*/ 285030 h 461962"/>
              <a:gd name="connsiteX93" fmla="*/ 71470 w 568325"/>
              <a:gd name="connsiteY93" fmla="*/ 286619 h 461962"/>
              <a:gd name="connsiteX94" fmla="*/ 141190 w 568325"/>
              <a:gd name="connsiteY94" fmla="*/ 356026 h 461962"/>
              <a:gd name="connsiteX95" fmla="*/ 143100 w 568325"/>
              <a:gd name="connsiteY95" fmla="*/ 357296 h 461962"/>
              <a:gd name="connsiteX96" fmla="*/ 144692 w 568325"/>
              <a:gd name="connsiteY96" fmla="*/ 357931 h 461962"/>
              <a:gd name="connsiteX97" fmla="*/ 145965 w 568325"/>
              <a:gd name="connsiteY97" fmla="*/ 358090 h 461962"/>
              <a:gd name="connsiteX98" fmla="*/ 147398 w 568325"/>
              <a:gd name="connsiteY98" fmla="*/ 357931 h 461962"/>
              <a:gd name="connsiteX99" fmla="*/ 149149 w 568325"/>
              <a:gd name="connsiteY99" fmla="*/ 357296 h 461962"/>
              <a:gd name="connsiteX100" fmla="*/ 151059 w 568325"/>
              <a:gd name="connsiteY100" fmla="*/ 356026 h 461962"/>
              <a:gd name="connsiteX101" fmla="*/ 152173 w 568325"/>
              <a:gd name="connsiteY101" fmla="*/ 354278 h 461962"/>
              <a:gd name="connsiteX102" fmla="*/ 152969 w 568325"/>
              <a:gd name="connsiteY102" fmla="*/ 352531 h 461962"/>
              <a:gd name="connsiteX103" fmla="*/ 153128 w 568325"/>
              <a:gd name="connsiteY103" fmla="*/ 351102 h 461962"/>
              <a:gd name="connsiteX104" fmla="*/ 152969 w 568325"/>
              <a:gd name="connsiteY104" fmla="*/ 349673 h 461962"/>
              <a:gd name="connsiteX105" fmla="*/ 152173 w 568325"/>
              <a:gd name="connsiteY105" fmla="*/ 348084 h 461962"/>
              <a:gd name="connsiteX106" fmla="*/ 151059 w 568325"/>
              <a:gd name="connsiteY106" fmla="*/ 346178 h 461962"/>
              <a:gd name="connsiteX107" fmla="*/ 116040 w 568325"/>
              <a:gd name="connsiteY107" fmla="*/ 311237 h 461962"/>
              <a:gd name="connsiteX108" fmla="*/ 112379 w 568325"/>
              <a:gd name="connsiteY108" fmla="*/ 306948 h 461962"/>
              <a:gd name="connsiteX109" fmla="*/ 109673 w 568325"/>
              <a:gd name="connsiteY109" fmla="*/ 302342 h 461962"/>
              <a:gd name="connsiteX110" fmla="*/ 107604 w 568325"/>
              <a:gd name="connsiteY110" fmla="*/ 297578 h 461962"/>
              <a:gd name="connsiteX111" fmla="*/ 106330 w 568325"/>
              <a:gd name="connsiteY111" fmla="*/ 292178 h 461962"/>
              <a:gd name="connsiteX112" fmla="*/ 105853 w 568325"/>
              <a:gd name="connsiteY112" fmla="*/ 286619 h 461962"/>
              <a:gd name="connsiteX113" fmla="*/ 106330 w 568325"/>
              <a:gd name="connsiteY113" fmla="*/ 281219 h 461962"/>
              <a:gd name="connsiteX114" fmla="*/ 107604 w 568325"/>
              <a:gd name="connsiteY114" fmla="*/ 275977 h 461962"/>
              <a:gd name="connsiteX115" fmla="*/ 109673 w 568325"/>
              <a:gd name="connsiteY115" fmla="*/ 270895 h 461962"/>
              <a:gd name="connsiteX116" fmla="*/ 112379 w 568325"/>
              <a:gd name="connsiteY116" fmla="*/ 266448 h 461962"/>
              <a:gd name="connsiteX117" fmla="*/ 116040 w 568325"/>
              <a:gd name="connsiteY117" fmla="*/ 262001 h 461962"/>
              <a:gd name="connsiteX118" fmla="*/ 120179 w 568325"/>
              <a:gd name="connsiteY118" fmla="*/ 258665 h 461962"/>
              <a:gd name="connsiteX119" fmla="*/ 124795 w 568325"/>
              <a:gd name="connsiteY119" fmla="*/ 255648 h 461962"/>
              <a:gd name="connsiteX120" fmla="*/ 129888 w 568325"/>
              <a:gd name="connsiteY120" fmla="*/ 253583 h 461962"/>
              <a:gd name="connsiteX121" fmla="*/ 135141 w 568325"/>
              <a:gd name="connsiteY121" fmla="*/ 252312 h 461962"/>
              <a:gd name="connsiteX122" fmla="*/ 140553 w 568325"/>
              <a:gd name="connsiteY122" fmla="*/ 251995 h 461962"/>
              <a:gd name="connsiteX123" fmla="*/ 146124 w 568325"/>
              <a:gd name="connsiteY123" fmla="*/ 252312 h 461962"/>
              <a:gd name="connsiteX124" fmla="*/ 151377 w 568325"/>
              <a:gd name="connsiteY124" fmla="*/ 253583 h 461962"/>
              <a:gd name="connsiteX125" fmla="*/ 156312 w 568325"/>
              <a:gd name="connsiteY125" fmla="*/ 255648 h 461962"/>
              <a:gd name="connsiteX126" fmla="*/ 161087 w 568325"/>
              <a:gd name="connsiteY126" fmla="*/ 258665 h 461962"/>
              <a:gd name="connsiteX127" fmla="*/ 165226 w 568325"/>
              <a:gd name="connsiteY127" fmla="*/ 262001 h 461962"/>
              <a:gd name="connsiteX128" fmla="*/ 232398 w 568325"/>
              <a:gd name="connsiteY128" fmla="*/ 329025 h 461962"/>
              <a:gd name="connsiteX129" fmla="*/ 234149 w 568325"/>
              <a:gd name="connsiteY129" fmla="*/ 331090 h 461962"/>
              <a:gd name="connsiteX130" fmla="*/ 235264 w 568325"/>
              <a:gd name="connsiteY130" fmla="*/ 333472 h 461962"/>
              <a:gd name="connsiteX131" fmla="*/ 236219 w 568325"/>
              <a:gd name="connsiteY131" fmla="*/ 336014 h 461962"/>
              <a:gd name="connsiteX132" fmla="*/ 236537 w 568325"/>
              <a:gd name="connsiteY132" fmla="*/ 338872 h 461962"/>
              <a:gd name="connsiteX133" fmla="*/ 236537 w 568325"/>
              <a:gd name="connsiteY133" fmla="*/ 448144 h 461962"/>
              <a:gd name="connsiteX134" fmla="*/ 236059 w 568325"/>
              <a:gd name="connsiteY134" fmla="*/ 451797 h 461962"/>
              <a:gd name="connsiteX135" fmla="*/ 234627 w 568325"/>
              <a:gd name="connsiteY135" fmla="*/ 454974 h 461962"/>
              <a:gd name="connsiteX136" fmla="*/ 232398 w 568325"/>
              <a:gd name="connsiteY136" fmla="*/ 457992 h 461962"/>
              <a:gd name="connsiteX137" fmla="*/ 229692 w 568325"/>
              <a:gd name="connsiteY137" fmla="*/ 460056 h 461962"/>
              <a:gd name="connsiteX138" fmla="*/ 226350 w 568325"/>
              <a:gd name="connsiteY138" fmla="*/ 461486 h 461962"/>
              <a:gd name="connsiteX139" fmla="*/ 222529 w 568325"/>
              <a:gd name="connsiteY139" fmla="*/ 461962 h 461962"/>
              <a:gd name="connsiteX140" fmla="*/ 154561 w 568325"/>
              <a:gd name="connsiteY140" fmla="*/ 461962 h 461962"/>
              <a:gd name="connsiteX141" fmla="*/ 151218 w 568325"/>
              <a:gd name="connsiteY141" fmla="*/ 461486 h 461962"/>
              <a:gd name="connsiteX142" fmla="*/ 147716 w 568325"/>
              <a:gd name="connsiteY142" fmla="*/ 460056 h 461962"/>
              <a:gd name="connsiteX143" fmla="*/ 145010 w 568325"/>
              <a:gd name="connsiteY143" fmla="*/ 457992 h 461962"/>
              <a:gd name="connsiteX144" fmla="*/ 4139 w 568325"/>
              <a:gd name="connsiteY144" fmla="*/ 317431 h 461962"/>
              <a:gd name="connsiteX145" fmla="*/ 1910 w 568325"/>
              <a:gd name="connsiteY145" fmla="*/ 314413 h 461962"/>
              <a:gd name="connsiteX146" fmla="*/ 477 w 568325"/>
              <a:gd name="connsiteY146" fmla="*/ 311237 h 461962"/>
              <a:gd name="connsiteX147" fmla="*/ 0 w 568325"/>
              <a:gd name="connsiteY147" fmla="*/ 307584 h 461962"/>
              <a:gd name="connsiteX148" fmla="*/ 0 w 568325"/>
              <a:gd name="connsiteY148" fmla="*/ 163370 h 461962"/>
              <a:gd name="connsiteX149" fmla="*/ 477 w 568325"/>
              <a:gd name="connsiteY149" fmla="*/ 157811 h 461962"/>
              <a:gd name="connsiteX150" fmla="*/ 1751 w 568325"/>
              <a:gd name="connsiteY150" fmla="*/ 152411 h 461962"/>
              <a:gd name="connsiteX151" fmla="*/ 3820 w 568325"/>
              <a:gd name="connsiteY151" fmla="*/ 147487 h 461962"/>
              <a:gd name="connsiteX152" fmla="*/ 6685 w 568325"/>
              <a:gd name="connsiteY152" fmla="*/ 142882 h 461962"/>
              <a:gd name="connsiteX153" fmla="*/ 10187 w 568325"/>
              <a:gd name="connsiteY153" fmla="*/ 138752 h 461962"/>
              <a:gd name="connsiteX154" fmla="*/ 14167 w 568325"/>
              <a:gd name="connsiteY154" fmla="*/ 135258 h 461962"/>
              <a:gd name="connsiteX155" fmla="*/ 18942 w 568325"/>
              <a:gd name="connsiteY155" fmla="*/ 132558 h 461962"/>
              <a:gd name="connsiteX156" fmla="*/ 23717 w 568325"/>
              <a:gd name="connsiteY156" fmla="*/ 130493 h 461962"/>
              <a:gd name="connsiteX157" fmla="*/ 29129 w 568325"/>
              <a:gd name="connsiteY157" fmla="*/ 129064 h 461962"/>
              <a:gd name="connsiteX158" fmla="*/ 339044 w 568325"/>
              <a:gd name="connsiteY158" fmla="*/ 0 h 461962"/>
              <a:gd name="connsiteX159" fmla="*/ 356008 w 568325"/>
              <a:gd name="connsiteY159" fmla="*/ 158 h 461962"/>
              <a:gd name="connsiteX160" fmla="*/ 373130 w 568325"/>
              <a:gd name="connsiteY160" fmla="*/ 1265 h 461962"/>
              <a:gd name="connsiteX161" fmla="*/ 390093 w 568325"/>
              <a:gd name="connsiteY161" fmla="*/ 3162 h 461962"/>
              <a:gd name="connsiteX162" fmla="*/ 406740 w 568325"/>
              <a:gd name="connsiteY162" fmla="*/ 6165 h 461962"/>
              <a:gd name="connsiteX163" fmla="*/ 410703 w 568325"/>
              <a:gd name="connsiteY163" fmla="*/ 7272 h 461962"/>
              <a:gd name="connsiteX164" fmla="*/ 414350 w 568325"/>
              <a:gd name="connsiteY164" fmla="*/ 9169 h 461962"/>
              <a:gd name="connsiteX165" fmla="*/ 417679 w 568325"/>
              <a:gd name="connsiteY165" fmla="*/ 11856 h 461962"/>
              <a:gd name="connsiteX166" fmla="*/ 420216 w 568325"/>
              <a:gd name="connsiteY166" fmla="*/ 14859 h 461962"/>
              <a:gd name="connsiteX167" fmla="*/ 422118 w 568325"/>
              <a:gd name="connsiteY167" fmla="*/ 18337 h 461962"/>
              <a:gd name="connsiteX168" fmla="*/ 423545 w 568325"/>
              <a:gd name="connsiteY168" fmla="*/ 22289 h 461962"/>
              <a:gd name="connsiteX169" fmla="*/ 423862 w 568325"/>
              <a:gd name="connsiteY169" fmla="*/ 26557 h 461962"/>
              <a:gd name="connsiteX170" fmla="*/ 423862 w 568325"/>
              <a:gd name="connsiteY170" fmla="*/ 165189 h 461962"/>
              <a:gd name="connsiteX171" fmla="*/ 423545 w 568325"/>
              <a:gd name="connsiteY171" fmla="*/ 169298 h 461962"/>
              <a:gd name="connsiteX172" fmla="*/ 422277 w 568325"/>
              <a:gd name="connsiteY172" fmla="*/ 173250 h 461962"/>
              <a:gd name="connsiteX173" fmla="*/ 420374 w 568325"/>
              <a:gd name="connsiteY173" fmla="*/ 176728 h 461962"/>
              <a:gd name="connsiteX174" fmla="*/ 417838 w 568325"/>
              <a:gd name="connsiteY174" fmla="*/ 179731 h 461962"/>
              <a:gd name="connsiteX175" fmla="*/ 414667 w 568325"/>
              <a:gd name="connsiteY175" fmla="*/ 182419 h 461962"/>
              <a:gd name="connsiteX176" fmla="*/ 411338 w 568325"/>
              <a:gd name="connsiteY176" fmla="*/ 184316 h 461962"/>
              <a:gd name="connsiteX177" fmla="*/ 407216 w 568325"/>
              <a:gd name="connsiteY177" fmla="*/ 185422 h 461962"/>
              <a:gd name="connsiteX178" fmla="*/ 403094 w 568325"/>
              <a:gd name="connsiteY178" fmla="*/ 185738 h 461962"/>
              <a:gd name="connsiteX179" fmla="*/ 398972 w 568325"/>
              <a:gd name="connsiteY179" fmla="*/ 185422 h 461962"/>
              <a:gd name="connsiteX180" fmla="*/ 383435 w 568325"/>
              <a:gd name="connsiteY180" fmla="*/ 182735 h 461962"/>
              <a:gd name="connsiteX181" fmla="*/ 367740 w 568325"/>
              <a:gd name="connsiteY181" fmla="*/ 180996 h 461962"/>
              <a:gd name="connsiteX182" fmla="*/ 352044 w 568325"/>
              <a:gd name="connsiteY182" fmla="*/ 180048 h 461962"/>
              <a:gd name="connsiteX183" fmla="*/ 336191 w 568325"/>
              <a:gd name="connsiteY183" fmla="*/ 180048 h 461962"/>
              <a:gd name="connsiteX184" fmla="*/ 320495 w 568325"/>
              <a:gd name="connsiteY184" fmla="*/ 180996 h 461962"/>
              <a:gd name="connsiteX185" fmla="*/ 304800 w 568325"/>
              <a:gd name="connsiteY185" fmla="*/ 182735 h 461962"/>
              <a:gd name="connsiteX186" fmla="*/ 304800 w 568325"/>
              <a:gd name="connsiteY186" fmla="*/ 2371 h 461962"/>
              <a:gd name="connsiteX187" fmla="*/ 321922 w 568325"/>
              <a:gd name="connsiteY187" fmla="*/ 633 h 461962"/>
              <a:gd name="connsiteX188" fmla="*/ 229438 w 568325"/>
              <a:gd name="connsiteY188" fmla="*/ 0 h 461962"/>
              <a:gd name="connsiteX189" fmla="*/ 246402 w 568325"/>
              <a:gd name="connsiteY189" fmla="*/ 633 h 461962"/>
              <a:gd name="connsiteX190" fmla="*/ 263524 w 568325"/>
              <a:gd name="connsiteY190" fmla="*/ 2371 h 461962"/>
              <a:gd name="connsiteX191" fmla="*/ 263524 w 568325"/>
              <a:gd name="connsiteY191" fmla="*/ 182735 h 461962"/>
              <a:gd name="connsiteX192" fmla="*/ 247829 w 568325"/>
              <a:gd name="connsiteY192" fmla="*/ 180996 h 461962"/>
              <a:gd name="connsiteX193" fmla="*/ 232133 w 568325"/>
              <a:gd name="connsiteY193" fmla="*/ 180048 h 461962"/>
              <a:gd name="connsiteX194" fmla="*/ 216438 w 568325"/>
              <a:gd name="connsiteY194" fmla="*/ 180048 h 461962"/>
              <a:gd name="connsiteX195" fmla="*/ 200584 w 568325"/>
              <a:gd name="connsiteY195" fmla="*/ 180996 h 461962"/>
              <a:gd name="connsiteX196" fmla="*/ 185048 w 568325"/>
              <a:gd name="connsiteY196" fmla="*/ 182735 h 461962"/>
              <a:gd name="connsiteX197" fmla="*/ 169511 w 568325"/>
              <a:gd name="connsiteY197" fmla="*/ 185422 h 461962"/>
              <a:gd name="connsiteX198" fmla="*/ 165389 w 568325"/>
              <a:gd name="connsiteY198" fmla="*/ 185738 h 461962"/>
              <a:gd name="connsiteX199" fmla="*/ 161267 w 568325"/>
              <a:gd name="connsiteY199" fmla="*/ 185422 h 461962"/>
              <a:gd name="connsiteX200" fmla="*/ 157304 w 568325"/>
              <a:gd name="connsiteY200" fmla="*/ 184316 h 461962"/>
              <a:gd name="connsiteX201" fmla="*/ 153816 w 568325"/>
              <a:gd name="connsiteY201" fmla="*/ 182419 h 461962"/>
              <a:gd name="connsiteX202" fmla="*/ 150803 w 568325"/>
              <a:gd name="connsiteY202" fmla="*/ 179731 h 461962"/>
              <a:gd name="connsiteX203" fmla="*/ 148108 w 568325"/>
              <a:gd name="connsiteY203" fmla="*/ 176728 h 461962"/>
              <a:gd name="connsiteX204" fmla="*/ 146206 w 568325"/>
              <a:gd name="connsiteY204" fmla="*/ 173250 h 461962"/>
              <a:gd name="connsiteX205" fmla="*/ 145096 w 568325"/>
              <a:gd name="connsiteY205" fmla="*/ 169298 h 461962"/>
              <a:gd name="connsiteX206" fmla="*/ 144462 w 568325"/>
              <a:gd name="connsiteY206" fmla="*/ 165189 h 461962"/>
              <a:gd name="connsiteX207" fmla="*/ 144462 w 568325"/>
              <a:gd name="connsiteY207" fmla="*/ 26557 h 461962"/>
              <a:gd name="connsiteX208" fmla="*/ 144779 w 568325"/>
              <a:gd name="connsiteY208" fmla="*/ 24502 h 461962"/>
              <a:gd name="connsiteX209" fmla="*/ 144779 w 568325"/>
              <a:gd name="connsiteY209" fmla="*/ 23870 h 461962"/>
              <a:gd name="connsiteX210" fmla="*/ 145096 w 568325"/>
              <a:gd name="connsiteY210" fmla="*/ 22605 h 461962"/>
              <a:gd name="connsiteX211" fmla="*/ 145255 w 568325"/>
              <a:gd name="connsiteY211" fmla="*/ 21815 h 461962"/>
              <a:gd name="connsiteX212" fmla="*/ 145413 w 568325"/>
              <a:gd name="connsiteY212" fmla="*/ 20708 h 461962"/>
              <a:gd name="connsiteX213" fmla="*/ 145730 w 568325"/>
              <a:gd name="connsiteY213" fmla="*/ 19918 h 461962"/>
              <a:gd name="connsiteX214" fmla="*/ 146047 w 568325"/>
              <a:gd name="connsiteY214" fmla="*/ 18969 h 461962"/>
              <a:gd name="connsiteX215" fmla="*/ 146364 w 568325"/>
              <a:gd name="connsiteY215" fmla="*/ 18179 h 461962"/>
              <a:gd name="connsiteX216" fmla="*/ 146840 w 568325"/>
              <a:gd name="connsiteY216" fmla="*/ 17230 h 461962"/>
              <a:gd name="connsiteX217" fmla="*/ 147316 w 568325"/>
              <a:gd name="connsiteY217" fmla="*/ 16440 h 461962"/>
              <a:gd name="connsiteX218" fmla="*/ 147791 w 568325"/>
              <a:gd name="connsiteY218" fmla="*/ 15650 h 461962"/>
              <a:gd name="connsiteX219" fmla="*/ 148267 w 568325"/>
              <a:gd name="connsiteY219" fmla="*/ 14859 h 461962"/>
              <a:gd name="connsiteX220" fmla="*/ 148901 w 568325"/>
              <a:gd name="connsiteY220" fmla="*/ 14069 h 461962"/>
              <a:gd name="connsiteX221" fmla="*/ 149377 w 568325"/>
              <a:gd name="connsiteY221" fmla="*/ 13279 h 461962"/>
              <a:gd name="connsiteX222" fmla="*/ 150645 w 568325"/>
              <a:gd name="connsiteY222" fmla="*/ 12014 h 461962"/>
              <a:gd name="connsiteX223" fmla="*/ 151279 w 568325"/>
              <a:gd name="connsiteY223" fmla="*/ 11382 h 461962"/>
              <a:gd name="connsiteX224" fmla="*/ 151913 w 568325"/>
              <a:gd name="connsiteY224" fmla="*/ 10749 h 461962"/>
              <a:gd name="connsiteX225" fmla="*/ 152706 w 568325"/>
              <a:gd name="connsiteY225" fmla="*/ 10275 h 461962"/>
              <a:gd name="connsiteX226" fmla="*/ 153499 w 568325"/>
              <a:gd name="connsiteY226" fmla="*/ 9643 h 461962"/>
              <a:gd name="connsiteX227" fmla="*/ 154291 w 568325"/>
              <a:gd name="connsiteY227" fmla="*/ 9011 h 461962"/>
              <a:gd name="connsiteX228" fmla="*/ 155084 w 568325"/>
              <a:gd name="connsiteY228" fmla="*/ 8536 h 461962"/>
              <a:gd name="connsiteX229" fmla="*/ 155877 w 568325"/>
              <a:gd name="connsiteY229" fmla="*/ 8220 h 461962"/>
              <a:gd name="connsiteX230" fmla="*/ 156828 w 568325"/>
              <a:gd name="connsiteY230" fmla="*/ 7746 h 461962"/>
              <a:gd name="connsiteX231" fmla="*/ 157779 w 568325"/>
              <a:gd name="connsiteY231" fmla="*/ 7272 h 461962"/>
              <a:gd name="connsiteX232" fmla="*/ 158572 w 568325"/>
              <a:gd name="connsiteY232" fmla="*/ 6956 h 461962"/>
              <a:gd name="connsiteX233" fmla="*/ 159523 w 568325"/>
              <a:gd name="connsiteY233" fmla="*/ 6639 h 461962"/>
              <a:gd name="connsiteX234" fmla="*/ 160157 w 568325"/>
              <a:gd name="connsiteY234" fmla="*/ 6481 h 461962"/>
              <a:gd name="connsiteX235" fmla="*/ 161426 w 568325"/>
              <a:gd name="connsiteY235" fmla="*/ 6323 h 461962"/>
              <a:gd name="connsiteX236" fmla="*/ 161584 w 568325"/>
              <a:gd name="connsiteY236" fmla="*/ 6165 h 461962"/>
              <a:gd name="connsiteX237" fmla="*/ 178389 w 568325"/>
              <a:gd name="connsiteY237" fmla="*/ 3320 h 461962"/>
              <a:gd name="connsiteX238" fmla="*/ 195194 w 568325"/>
              <a:gd name="connsiteY238" fmla="*/ 1265 h 461962"/>
              <a:gd name="connsiteX239" fmla="*/ 212316 w 568325"/>
              <a:gd name="connsiteY239" fmla="*/ 316 h 46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568325" h="461962">
                <a:moveTo>
                  <a:pt x="533857" y="128587"/>
                </a:moveTo>
                <a:lnTo>
                  <a:pt x="539391" y="129064"/>
                </a:lnTo>
                <a:lnTo>
                  <a:pt x="544609" y="130493"/>
                </a:lnTo>
                <a:lnTo>
                  <a:pt x="549668" y="132558"/>
                </a:lnTo>
                <a:lnTo>
                  <a:pt x="554095" y="135258"/>
                </a:lnTo>
                <a:lnTo>
                  <a:pt x="558206" y="138752"/>
                </a:lnTo>
                <a:lnTo>
                  <a:pt x="561684" y="142882"/>
                </a:lnTo>
                <a:lnTo>
                  <a:pt x="564372" y="147487"/>
                </a:lnTo>
                <a:lnTo>
                  <a:pt x="566586" y="152411"/>
                </a:lnTo>
                <a:lnTo>
                  <a:pt x="567851" y="157811"/>
                </a:lnTo>
                <a:lnTo>
                  <a:pt x="568325" y="163370"/>
                </a:lnTo>
                <a:lnTo>
                  <a:pt x="568325" y="307584"/>
                </a:lnTo>
                <a:lnTo>
                  <a:pt x="567851" y="311237"/>
                </a:lnTo>
                <a:lnTo>
                  <a:pt x="566586" y="314413"/>
                </a:lnTo>
                <a:lnTo>
                  <a:pt x="564214" y="317431"/>
                </a:lnTo>
                <a:lnTo>
                  <a:pt x="424446" y="457992"/>
                </a:lnTo>
                <a:lnTo>
                  <a:pt x="421442" y="460056"/>
                </a:lnTo>
                <a:lnTo>
                  <a:pt x="418280" y="461486"/>
                </a:lnTo>
                <a:lnTo>
                  <a:pt x="414643" y="461962"/>
                </a:lnTo>
                <a:lnTo>
                  <a:pt x="347131" y="461962"/>
                </a:lnTo>
                <a:lnTo>
                  <a:pt x="343652" y="461486"/>
                </a:lnTo>
                <a:lnTo>
                  <a:pt x="340332" y="460056"/>
                </a:lnTo>
                <a:lnTo>
                  <a:pt x="337328" y="457992"/>
                </a:lnTo>
                <a:lnTo>
                  <a:pt x="335272" y="454974"/>
                </a:lnTo>
                <a:lnTo>
                  <a:pt x="334007" y="451797"/>
                </a:lnTo>
                <a:lnTo>
                  <a:pt x="333375" y="448144"/>
                </a:lnTo>
                <a:lnTo>
                  <a:pt x="333375" y="338872"/>
                </a:lnTo>
                <a:lnTo>
                  <a:pt x="333849" y="336014"/>
                </a:lnTo>
                <a:lnTo>
                  <a:pt x="334482" y="333472"/>
                </a:lnTo>
                <a:lnTo>
                  <a:pt x="335905" y="331090"/>
                </a:lnTo>
                <a:lnTo>
                  <a:pt x="337644" y="329025"/>
                </a:lnTo>
                <a:lnTo>
                  <a:pt x="404366" y="262001"/>
                </a:lnTo>
                <a:lnTo>
                  <a:pt x="408477" y="258665"/>
                </a:lnTo>
                <a:lnTo>
                  <a:pt x="413062" y="255648"/>
                </a:lnTo>
                <a:lnTo>
                  <a:pt x="417963" y="253583"/>
                </a:lnTo>
                <a:lnTo>
                  <a:pt x="423181" y="252312"/>
                </a:lnTo>
                <a:lnTo>
                  <a:pt x="428715" y="251995"/>
                </a:lnTo>
                <a:lnTo>
                  <a:pt x="434091" y="252312"/>
                </a:lnTo>
                <a:lnTo>
                  <a:pt x="439466" y="253583"/>
                </a:lnTo>
                <a:lnTo>
                  <a:pt x="444368" y="255648"/>
                </a:lnTo>
                <a:lnTo>
                  <a:pt x="448953" y="258665"/>
                </a:lnTo>
                <a:lnTo>
                  <a:pt x="453222" y="262001"/>
                </a:lnTo>
                <a:lnTo>
                  <a:pt x="456700" y="266448"/>
                </a:lnTo>
                <a:lnTo>
                  <a:pt x="459546" y="271054"/>
                </a:lnTo>
                <a:lnTo>
                  <a:pt x="461601" y="276136"/>
                </a:lnTo>
                <a:lnTo>
                  <a:pt x="462866" y="281219"/>
                </a:lnTo>
                <a:lnTo>
                  <a:pt x="463183" y="286460"/>
                </a:lnTo>
                <a:lnTo>
                  <a:pt x="462866" y="291860"/>
                </a:lnTo>
                <a:lnTo>
                  <a:pt x="461601" y="296942"/>
                </a:lnTo>
                <a:lnTo>
                  <a:pt x="459704" y="302025"/>
                </a:lnTo>
                <a:lnTo>
                  <a:pt x="457016" y="306631"/>
                </a:lnTo>
                <a:lnTo>
                  <a:pt x="453380" y="311078"/>
                </a:lnTo>
                <a:lnTo>
                  <a:pt x="453380" y="311237"/>
                </a:lnTo>
                <a:lnTo>
                  <a:pt x="418438" y="346178"/>
                </a:lnTo>
                <a:lnTo>
                  <a:pt x="417015" y="348084"/>
                </a:lnTo>
                <a:lnTo>
                  <a:pt x="416382" y="350149"/>
                </a:lnTo>
                <a:lnTo>
                  <a:pt x="416382" y="352214"/>
                </a:lnTo>
                <a:lnTo>
                  <a:pt x="417015" y="354278"/>
                </a:lnTo>
                <a:lnTo>
                  <a:pt x="418438" y="356026"/>
                </a:lnTo>
                <a:lnTo>
                  <a:pt x="420177" y="357296"/>
                </a:lnTo>
                <a:lnTo>
                  <a:pt x="421916" y="357931"/>
                </a:lnTo>
                <a:lnTo>
                  <a:pt x="423181" y="358090"/>
                </a:lnTo>
                <a:lnTo>
                  <a:pt x="424604" y="357931"/>
                </a:lnTo>
                <a:lnTo>
                  <a:pt x="426343" y="357296"/>
                </a:lnTo>
                <a:lnTo>
                  <a:pt x="428082" y="356026"/>
                </a:lnTo>
                <a:lnTo>
                  <a:pt x="497176" y="286619"/>
                </a:lnTo>
                <a:lnTo>
                  <a:pt x="498441" y="285030"/>
                </a:lnTo>
                <a:lnTo>
                  <a:pt x="499073" y="283442"/>
                </a:lnTo>
                <a:lnTo>
                  <a:pt x="499231" y="281536"/>
                </a:lnTo>
                <a:lnTo>
                  <a:pt x="499231" y="163370"/>
                </a:lnTo>
                <a:lnTo>
                  <a:pt x="499706" y="157811"/>
                </a:lnTo>
                <a:lnTo>
                  <a:pt x="500971" y="152411"/>
                </a:lnTo>
                <a:lnTo>
                  <a:pt x="503026" y="147487"/>
                </a:lnTo>
                <a:lnTo>
                  <a:pt x="506030" y="142882"/>
                </a:lnTo>
                <a:lnTo>
                  <a:pt x="509350" y="138752"/>
                </a:lnTo>
                <a:lnTo>
                  <a:pt x="513303" y="135258"/>
                </a:lnTo>
                <a:lnTo>
                  <a:pt x="518046" y="132558"/>
                </a:lnTo>
                <a:lnTo>
                  <a:pt x="522790" y="130493"/>
                </a:lnTo>
                <a:lnTo>
                  <a:pt x="528165" y="129064"/>
                </a:lnTo>
                <a:close/>
                <a:moveTo>
                  <a:pt x="34860" y="128587"/>
                </a:moveTo>
                <a:lnTo>
                  <a:pt x="40272" y="129064"/>
                </a:lnTo>
                <a:lnTo>
                  <a:pt x="45684" y="130493"/>
                </a:lnTo>
                <a:lnTo>
                  <a:pt x="50777" y="132558"/>
                </a:lnTo>
                <a:lnTo>
                  <a:pt x="55234" y="135258"/>
                </a:lnTo>
                <a:lnTo>
                  <a:pt x="59373" y="138752"/>
                </a:lnTo>
                <a:lnTo>
                  <a:pt x="62875" y="142882"/>
                </a:lnTo>
                <a:lnTo>
                  <a:pt x="65581" y="147487"/>
                </a:lnTo>
                <a:lnTo>
                  <a:pt x="67650" y="152411"/>
                </a:lnTo>
                <a:lnTo>
                  <a:pt x="69083" y="157811"/>
                </a:lnTo>
                <a:lnTo>
                  <a:pt x="69560" y="163370"/>
                </a:lnTo>
                <a:lnTo>
                  <a:pt x="69560" y="281536"/>
                </a:lnTo>
                <a:lnTo>
                  <a:pt x="69719" y="283442"/>
                </a:lnTo>
                <a:lnTo>
                  <a:pt x="70515" y="285030"/>
                </a:lnTo>
                <a:lnTo>
                  <a:pt x="71470" y="286619"/>
                </a:lnTo>
                <a:lnTo>
                  <a:pt x="141190" y="356026"/>
                </a:lnTo>
                <a:lnTo>
                  <a:pt x="143100" y="357296"/>
                </a:lnTo>
                <a:lnTo>
                  <a:pt x="144692" y="357931"/>
                </a:lnTo>
                <a:lnTo>
                  <a:pt x="145965" y="358090"/>
                </a:lnTo>
                <a:lnTo>
                  <a:pt x="147398" y="357931"/>
                </a:lnTo>
                <a:lnTo>
                  <a:pt x="149149" y="357296"/>
                </a:lnTo>
                <a:lnTo>
                  <a:pt x="151059" y="356026"/>
                </a:lnTo>
                <a:lnTo>
                  <a:pt x="152173" y="354278"/>
                </a:lnTo>
                <a:lnTo>
                  <a:pt x="152969" y="352531"/>
                </a:lnTo>
                <a:lnTo>
                  <a:pt x="153128" y="351102"/>
                </a:lnTo>
                <a:lnTo>
                  <a:pt x="152969" y="349673"/>
                </a:lnTo>
                <a:lnTo>
                  <a:pt x="152173" y="348084"/>
                </a:lnTo>
                <a:lnTo>
                  <a:pt x="151059" y="346178"/>
                </a:lnTo>
                <a:lnTo>
                  <a:pt x="116040" y="311237"/>
                </a:lnTo>
                <a:lnTo>
                  <a:pt x="112379" y="306948"/>
                </a:lnTo>
                <a:lnTo>
                  <a:pt x="109673" y="302342"/>
                </a:lnTo>
                <a:lnTo>
                  <a:pt x="107604" y="297578"/>
                </a:lnTo>
                <a:lnTo>
                  <a:pt x="106330" y="292178"/>
                </a:lnTo>
                <a:lnTo>
                  <a:pt x="105853" y="286619"/>
                </a:lnTo>
                <a:lnTo>
                  <a:pt x="106330" y="281219"/>
                </a:lnTo>
                <a:lnTo>
                  <a:pt x="107604" y="275977"/>
                </a:lnTo>
                <a:lnTo>
                  <a:pt x="109673" y="270895"/>
                </a:lnTo>
                <a:lnTo>
                  <a:pt x="112379" y="266448"/>
                </a:lnTo>
                <a:lnTo>
                  <a:pt x="116040" y="262001"/>
                </a:lnTo>
                <a:lnTo>
                  <a:pt x="120179" y="258665"/>
                </a:lnTo>
                <a:lnTo>
                  <a:pt x="124795" y="255648"/>
                </a:lnTo>
                <a:lnTo>
                  <a:pt x="129888" y="253583"/>
                </a:lnTo>
                <a:lnTo>
                  <a:pt x="135141" y="252312"/>
                </a:lnTo>
                <a:lnTo>
                  <a:pt x="140553" y="251995"/>
                </a:lnTo>
                <a:lnTo>
                  <a:pt x="146124" y="252312"/>
                </a:lnTo>
                <a:lnTo>
                  <a:pt x="151377" y="253583"/>
                </a:lnTo>
                <a:lnTo>
                  <a:pt x="156312" y="255648"/>
                </a:lnTo>
                <a:lnTo>
                  <a:pt x="161087" y="258665"/>
                </a:lnTo>
                <a:lnTo>
                  <a:pt x="165226" y="262001"/>
                </a:lnTo>
                <a:lnTo>
                  <a:pt x="232398" y="329025"/>
                </a:lnTo>
                <a:lnTo>
                  <a:pt x="234149" y="331090"/>
                </a:lnTo>
                <a:lnTo>
                  <a:pt x="235264" y="333472"/>
                </a:lnTo>
                <a:lnTo>
                  <a:pt x="236219" y="336014"/>
                </a:lnTo>
                <a:lnTo>
                  <a:pt x="236537" y="338872"/>
                </a:lnTo>
                <a:lnTo>
                  <a:pt x="236537" y="448144"/>
                </a:lnTo>
                <a:lnTo>
                  <a:pt x="236059" y="451797"/>
                </a:lnTo>
                <a:lnTo>
                  <a:pt x="234627" y="454974"/>
                </a:lnTo>
                <a:lnTo>
                  <a:pt x="232398" y="457992"/>
                </a:lnTo>
                <a:lnTo>
                  <a:pt x="229692" y="460056"/>
                </a:lnTo>
                <a:lnTo>
                  <a:pt x="226350" y="461486"/>
                </a:lnTo>
                <a:lnTo>
                  <a:pt x="222529" y="461962"/>
                </a:lnTo>
                <a:lnTo>
                  <a:pt x="154561" y="461962"/>
                </a:lnTo>
                <a:lnTo>
                  <a:pt x="151218" y="461486"/>
                </a:lnTo>
                <a:lnTo>
                  <a:pt x="147716" y="460056"/>
                </a:lnTo>
                <a:lnTo>
                  <a:pt x="145010" y="457992"/>
                </a:lnTo>
                <a:lnTo>
                  <a:pt x="4139" y="317431"/>
                </a:lnTo>
                <a:lnTo>
                  <a:pt x="1910" y="314413"/>
                </a:lnTo>
                <a:lnTo>
                  <a:pt x="477" y="311237"/>
                </a:lnTo>
                <a:lnTo>
                  <a:pt x="0" y="307584"/>
                </a:lnTo>
                <a:lnTo>
                  <a:pt x="0" y="163370"/>
                </a:lnTo>
                <a:lnTo>
                  <a:pt x="477" y="157811"/>
                </a:lnTo>
                <a:lnTo>
                  <a:pt x="1751" y="152411"/>
                </a:lnTo>
                <a:lnTo>
                  <a:pt x="3820" y="147487"/>
                </a:lnTo>
                <a:lnTo>
                  <a:pt x="6685" y="142882"/>
                </a:lnTo>
                <a:lnTo>
                  <a:pt x="10187" y="138752"/>
                </a:lnTo>
                <a:lnTo>
                  <a:pt x="14167" y="135258"/>
                </a:lnTo>
                <a:lnTo>
                  <a:pt x="18942" y="132558"/>
                </a:lnTo>
                <a:lnTo>
                  <a:pt x="23717" y="130493"/>
                </a:lnTo>
                <a:lnTo>
                  <a:pt x="29129" y="129064"/>
                </a:lnTo>
                <a:close/>
                <a:moveTo>
                  <a:pt x="339044" y="0"/>
                </a:moveTo>
                <a:lnTo>
                  <a:pt x="356008" y="158"/>
                </a:lnTo>
                <a:lnTo>
                  <a:pt x="373130" y="1265"/>
                </a:lnTo>
                <a:lnTo>
                  <a:pt x="390093" y="3162"/>
                </a:lnTo>
                <a:lnTo>
                  <a:pt x="406740" y="6165"/>
                </a:lnTo>
                <a:lnTo>
                  <a:pt x="410703" y="7272"/>
                </a:lnTo>
                <a:lnTo>
                  <a:pt x="414350" y="9169"/>
                </a:lnTo>
                <a:lnTo>
                  <a:pt x="417679" y="11856"/>
                </a:lnTo>
                <a:lnTo>
                  <a:pt x="420216" y="14859"/>
                </a:lnTo>
                <a:lnTo>
                  <a:pt x="422118" y="18337"/>
                </a:lnTo>
                <a:lnTo>
                  <a:pt x="423545" y="22289"/>
                </a:lnTo>
                <a:lnTo>
                  <a:pt x="423862" y="26557"/>
                </a:lnTo>
                <a:lnTo>
                  <a:pt x="423862" y="165189"/>
                </a:lnTo>
                <a:lnTo>
                  <a:pt x="423545" y="169298"/>
                </a:lnTo>
                <a:lnTo>
                  <a:pt x="422277" y="173250"/>
                </a:lnTo>
                <a:lnTo>
                  <a:pt x="420374" y="176728"/>
                </a:lnTo>
                <a:lnTo>
                  <a:pt x="417838" y="179731"/>
                </a:lnTo>
                <a:lnTo>
                  <a:pt x="414667" y="182419"/>
                </a:lnTo>
                <a:lnTo>
                  <a:pt x="411338" y="184316"/>
                </a:lnTo>
                <a:lnTo>
                  <a:pt x="407216" y="185422"/>
                </a:lnTo>
                <a:lnTo>
                  <a:pt x="403094" y="185738"/>
                </a:lnTo>
                <a:lnTo>
                  <a:pt x="398972" y="185422"/>
                </a:lnTo>
                <a:lnTo>
                  <a:pt x="383435" y="182735"/>
                </a:lnTo>
                <a:lnTo>
                  <a:pt x="367740" y="180996"/>
                </a:lnTo>
                <a:lnTo>
                  <a:pt x="352044" y="180048"/>
                </a:lnTo>
                <a:lnTo>
                  <a:pt x="336191" y="180048"/>
                </a:lnTo>
                <a:lnTo>
                  <a:pt x="320495" y="180996"/>
                </a:lnTo>
                <a:lnTo>
                  <a:pt x="304800" y="182735"/>
                </a:lnTo>
                <a:lnTo>
                  <a:pt x="304800" y="2371"/>
                </a:lnTo>
                <a:lnTo>
                  <a:pt x="321922" y="633"/>
                </a:lnTo>
                <a:close/>
                <a:moveTo>
                  <a:pt x="229438" y="0"/>
                </a:moveTo>
                <a:lnTo>
                  <a:pt x="246402" y="633"/>
                </a:lnTo>
                <a:lnTo>
                  <a:pt x="263524" y="2371"/>
                </a:lnTo>
                <a:lnTo>
                  <a:pt x="263524" y="182735"/>
                </a:lnTo>
                <a:lnTo>
                  <a:pt x="247829" y="180996"/>
                </a:lnTo>
                <a:lnTo>
                  <a:pt x="232133" y="180048"/>
                </a:lnTo>
                <a:lnTo>
                  <a:pt x="216438" y="180048"/>
                </a:lnTo>
                <a:lnTo>
                  <a:pt x="200584" y="180996"/>
                </a:lnTo>
                <a:lnTo>
                  <a:pt x="185048" y="182735"/>
                </a:lnTo>
                <a:lnTo>
                  <a:pt x="169511" y="185422"/>
                </a:lnTo>
                <a:lnTo>
                  <a:pt x="165389" y="185738"/>
                </a:lnTo>
                <a:lnTo>
                  <a:pt x="161267" y="185422"/>
                </a:lnTo>
                <a:lnTo>
                  <a:pt x="157304" y="184316"/>
                </a:lnTo>
                <a:lnTo>
                  <a:pt x="153816" y="182419"/>
                </a:lnTo>
                <a:lnTo>
                  <a:pt x="150803" y="179731"/>
                </a:lnTo>
                <a:lnTo>
                  <a:pt x="148108" y="176728"/>
                </a:lnTo>
                <a:lnTo>
                  <a:pt x="146206" y="173250"/>
                </a:lnTo>
                <a:lnTo>
                  <a:pt x="145096" y="169298"/>
                </a:lnTo>
                <a:lnTo>
                  <a:pt x="144462" y="165189"/>
                </a:lnTo>
                <a:lnTo>
                  <a:pt x="144462" y="26557"/>
                </a:lnTo>
                <a:lnTo>
                  <a:pt x="144779" y="24502"/>
                </a:lnTo>
                <a:lnTo>
                  <a:pt x="144779" y="23870"/>
                </a:lnTo>
                <a:lnTo>
                  <a:pt x="145096" y="22605"/>
                </a:lnTo>
                <a:lnTo>
                  <a:pt x="145255" y="21815"/>
                </a:lnTo>
                <a:lnTo>
                  <a:pt x="145413" y="20708"/>
                </a:lnTo>
                <a:lnTo>
                  <a:pt x="145730" y="19918"/>
                </a:lnTo>
                <a:lnTo>
                  <a:pt x="146047" y="18969"/>
                </a:lnTo>
                <a:lnTo>
                  <a:pt x="146364" y="18179"/>
                </a:lnTo>
                <a:lnTo>
                  <a:pt x="146840" y="17230"/>
                </a:lnTo>
                <a:lnTo>
                  <a:pt x="147316" y="16440"/>
                </a:lnTo>
                <a:lnTo>
                  <a:pt x="147791" y="15650"/>
                </a:lnTo>
                <a:lnTo>
                  <a:pt x="148267" y="14859"/>
                </a:lnTo>
                <a:lnTo>
                  <a:pt x="148901" y="14069"/>
                </a:lnTo>
                <a:lnTo>
                  <a:pt x="149377" y="13279"/>
                </a:lnTo>
                <a:lnTo>
                  <a:pt x="150645" y="12014"/>
                </a:lnTo>
                <a:lnTo>
                  <a:pt x="151279" y="11382"/>
                </a:lnTo>
                <a:lnTo>
                  <a:pt x="151913" y="10749"/>
                </a:lnTo>
                <a:lnTo>
                  <a:pt x="152706" y="10275"/>
                </a:lnTo>
                <a:lnTo>
                  <a:pt x="153499" y="9643"/>
                </a:lnTo>
                <a:lnTo>
                  <a:pt x="154291" y="9011"/>
                </a:lnTo>
                <a:lnTo>
                  <a:pt x="155084" y="8536"/>
                </a:lnTo>
                <a:lnTo>
                  <a:pt x="155877" y="8220"/>
                </a:lnTo>
                <a:lnTo>
                  <a:pt x="156828" y="7746"/>
                </a:lnTo>
                <a:lnTo>
                  <a:pt x="157779" y="7272"/>
                </a:lnTo>
                <a:lnTo>
                  <a:pt x="158572" y="6956"/>
                </a:lnTo>
                <a:lnTo>
                  <a:pt x="159523" y="6639"/>
                </a:lnTo>
                <a:lnTo>
                  <a:pt x="160157" y="6481"/>
                </a:lnTo>
                <a:lnTo>
                  <a:pt x="161426" y="6323"/>
                </a:lnTo>
                <a:lnTo>
                  <a:pt x="161584" y="6165"/>
                </a:lnTo>
                <a:lnTo>
                  <a:pt x="178389" y="3320"/>
                </a:lnTo>
                <a:lnTo>
                  <a:pt x="195194" y="1265"/>
                </a:lnTo>
                <a:lnTo>
                  <a:pt x="212316" y="316"/>
                </a:lnTo>
                <a:close/>
              </a:path>
            </a:pathLst>
          </a:custGeom>
          <a:solidFill>
            <a:schemeClr val="accent1">
              <a:alpha val="15000"/>
            </a:schemeClr>
          </a:solidFill>
          <a:ln w="0">
            <a:noFill/>
            <a:prstDash val="solid"/>
            <a:round/>
            <a:headEnd/>
            <a:tailEnd/>
          </a:ln>
        </p:spPr>
        <p:txBody>
          <a:bodyPr vert="horz" wrap="square" lIns="685800" tIns="342900" rIns="685800" bIns="342900" numCol="1" anchor="t" anchorCtr="0" compatLnSpc="1">
            <a:prstTxWarp prst="textNoShape">
              <a:avLst/>
            </a:prstTxWarp>
            <a:noAutofit/>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Tree>
    <p:custDataLst>
      <p:custData r:id="rId1"/>
      <p:custData r:id="rId2"/>
    </p:custDataLst>
    <p:extLst>
      <p:ext uri="{BB962C8B-B14F-4D97-AF65-F5344CB8AC3E}">
        <p14:creationId xmlns:p14="http://schemas.microsoft.com/office/powerpoint/2010/main" val="296459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blinds(horizontal)">
                                      <p:cBhvr>
                                        <p:cTn id="15" dur="500"/>
                                        <p:tgtEl>
                                          <p:spTgt spid="8">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blinds(horizontal)">
                                      <p:cBhvr>
                                        <p:cTn id="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65E9A-000E-801E-AE27-CF6B4A13DA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D3C253-0A98-9759-7140-BF3DE9727E8B}"/>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a:solidFill>
                  <a:schemeClr val="tx1"/>
                </a:solidFill>
                <a:latin typeface="+mj-lt"/>
                <a:ea typeface="+mj-ea"/>
                <a:cs typeface="+mj-cs"/>
              </a:rPr>
              <a:t>Copyright Ownership</a:t>
            </a:r>
          </a:p>
        </p:txBody>
      </p:sp>
      <p:graphicFrame>
        <p:nvGraphicFramePr>
          <p:cNvPr id="2" name="Diagram 1">
            <a:extLst>
              <a:ext uri="{FF2B5EF4-FFF2-40B4-BE49-F238E27FC236}">
                <a16:creationId xmlns:a16="http://schemas.microsoft.com/office/drawing/2014/main" id="{ED09618C-A7D0-96B9-697A-104BA05A8A9B}"/>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1528659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3D626-6157-81BD-5E59-44A71A61949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A37A509-8BEE-8756-B71D-B196B90F23FE}"/>
              </a:ext>
            </a:extLst>
          </p:cNvPr>
          <p:cNvSpPr txBox="1"/>
          <p:nvPr/>
        </p:nvSpPr>
        <p:spPr>
          <a:xfrm>
            <a:off x="814006" y="-293492"/>
            <a:ext cx="8046242" cy="18194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mj-lt"/>
                <a:ea typeface="+mj-ea"/>
                <a:cs typeface="+mj-cs"/>
              </a:rPr>
              <a:t>Case in China: </a:t>
            </a:r>
          </a:p>
          <a:p>
            <a:pPr>
              <a:lnSpc>
                <a:spcPct val="90000"/>
              </a:lnSpc>
              <a:spcBef>
                <a:spcPct val="0"/>
              </a:spcBef>
              <a:spcAft>
                <a:spcPts val="600"/>
              </a:spcAft>
            </a:pPr>
            <a:r>
              <a:rPr lang="en-US" sz="3600" dirty="0">
                <a:latin typeface="+mj-lt"/>
                <a:ea typeface="+mj-ea"/>
                <a:cs typeface="+mj-cs"/>
              </a:rPr>
              <a:t>Shenzhen Tencent v Shanghai </a:t>
            </a:r>
            <a:r>
              <a:rPr lang="en-US" sz="3600" dirty="0" err="1">
                <a:latin typeface="+mj-lt"/>
                <a:ea typeface="+mj-ea"/>
                <a:cs typeface="+mj-cs"/>
              </a:rPr>
              <a:t>Yingxun</a:t>
            </a:r>
            <a:endParaRPr lang="en-US" sz="3600" dirty="0">
              <a:latin typeface="+mj-lt"/>
              <a:ea typeface="+mj-ea"/>
              <a:cs typeface="+mj-cs"/>
            </a:endParaRPr>
          </a:p>
        </p:txBody>
      </p:sp>
      <p:sp>
        <p:nvSpPr>
          <p:cNvPr id="5" name="TextBox 4">
            <a:extLst>
              <a:ext uri="{FF2B5EF4-FFF2-40B4-BE49-F238E27FC236}">
                <a16:creationId xmlns:a16="http://schemas.microsoft.com/office/drawing/2014/main" id="{1CA76F4D-C7AC-8FA5-926B-0FE992B4ADFA}"/>
              </a:ext>
            </a:extLst>
          </p:cNvPr>
          <p:cNvSpPr txBox="1"/>
          <p:nvPr/>
        </p:nvSpPr>
        <p:spPr>
          <a:xfrm>
            <a:off x="814006" y="1959391"/>
            <a:ext cx="6694377" cy="3918783"/>
          </a:xfrm>
          <a:prstGeom prst="rect">
            <a:avLst/>
          </a:prstGeom>
        </p:spPr>
        <p:txBody>
          <a:bodyPr vert="horz" lIns="91440" tIns="45720" rIns="91440" bIns="45720" rtlCol="0">
            <a:normAutofit/>
          </a:bodyPr>
          <a:lstStyle/>
          <a:p>
            <a:pPr>
              <a:lnSpc>
                <a:spcPct val="90000"/>
              </a:lnSpc>
              <a:spcAft>
                <a:spcPts val="600"/>
              </a:spcAft>
            </a:pPr>
            <a:r>
              <a:rPr lang="en-US" sz="2800" b="1" dirty="0"/>
              <a:t>Background</a:t>
            </a:r>
            <a:endParaRPr lang="en-US" sz="1900" b="1" i="0" dirty="0">
              <a:effectLst/>
            </a:endParaRPr>
          </a:p>
          <a:p>
            <a:pPr marL="285750" indent="-228600">
              <a:lnSpc>
                <a:spcPct val="90000"/>
              </a:lnSpc>
              <a:spcAft>
                <a:spcPts val="600"/>
              </a:spcAft>
              <a:buFont typeface="Arial" panose="020B0604020202020204" pitchFamily="34" charset="0"/>
              <a:buChar char="•"/>
            </a:pPr>
            <a:r>
              <a:rPr lang="en-US" sz="2100" b="0" i="0" dirty="0">
                <a:effectLst/>
              </a:rPr>
              <a:t>On Aug 20, 2018, the Plaintiff published an article titled “Afternoon Comment: Shanghai Stock Index Rose Slightly by 0.11% to 2671.93 points, led by communications operations, oil exploration and other sectors”</a:t>
            </a:r>
            <a:r>
              <a:rPr lang="en-US" sz="2100" dirty="0"/>
              <a:t>.</a:t>
            </a:r>
          </a:p>
          <a:p>
            <a:pPr marL="285750" indent="-228600">
              <a:lnSpc>
                <a:spcPct val="90000"/>
              </a:lnSpc>
              <a:spcAft>
                <a:spcPts val="600"/>
              </a:spcAft>
              <a:buFont typeface="Arial" panose="020B0604020202020204" pitchFamily="34" charset="0"/>
              <a:buChar char="•"/>
            </a:pPr>
            <a:r>
              <a:rPr lang="en-US" sz="2100" dirty="0"/>
              <a:t>The article stated </a:t>
            </a:r>
            <a:r>
              <a:rPr lang="en-US" sz="2100" b="0" i="0" dirty="0">
                <a:effectLst/>
              </a:rPr>
              <a:t>that “this article was automatically written by Tencent Robot </a:t>
            </a:r>
            <a:r>
              <a:rPr lang="en-US" sz="2100" b="0" i="0" dirty="0" err="1">
                <a:effectLst/>
              </a:rPr>
              <a:t>Dreamwriter</a:t>
            </a:r>
            <a:r>
              <a:rPr lang="en-US" sz="2100" b="0" i="0" dirty="0">
                <a:effectLst/>
              </a:rPr>
              <a:t>”.</a:t>
            </a:r>
            <a:endParaRPr lang="en-US" sz="2100" dirty="0"/>
          </a:p>
          <a:p>
            <a:pPr marL="285750" indent="-228600">
              <a:lnSpc>
                <a:spcPct val="90000"/>
              </a:lnSpc>
              <a:spcAft>
                <a:spcPts val="600"/>
              </a:spcAft>
              <a:buFont typeface="Arial" panose="020B0604020202020204" pitchFamily="34" charset="0"/>
              <a:buChar char="•"/>
            </a:pPr>
            <a:r>
              <a:rPr lang="en-US" sz="2100" b="0" i="0" dirty="0">
                <a:effectLst/>
              </a:rPr>
              <a:t>Defendant copied the article to its website “House of Online Loan”, and even with the same endnote.</a:t>
            </a:r>
            <a:endParaRPr lang="en-US" sz="2100" dirty="0"/>
          </a:p>
        </p:txBody>
      </p:sp>
      <p:pic>
        <p:nvPicPr>
          <p:cNvPr id="4098" name="Picture 2" descr="iF Design - Tencent Technology (Shenzhen) Co., Ltd.">
            <a:extLst>
              <a:ext uri="{FF2B5EF4-FFF2-40B4-BE49-F238E27FC236}">
                <a16:creationId xmlns:a16="http://schemas.microsoft.com/office/drawing/2014/main" id="{948859F9-B9C1-CFD0-2D45-22BAAEEB3B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4406" y="799365"/>
            <a:ext cx="3683588" cy="22101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网贷之家- 企查查">
            <a:extLst>
              <a:ext uri="{FF2B5EF4-FFF2-40B4-BE49-F238E27FC236}">
                <a16:creationId xmlns:a16="http://schemas.microsoft.com/office/drawing/2014/main" id="{4364C33A-BDCA-75F5-80B7-D3ABA9F1326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56256" y="3009518"/>
            <a:ext cx="2559887" cy="255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4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D8DC4A-E574-AE01-B3B1-D10070C9076D}"/>
              </a:ext>
            </a:extLst>
          </p:cNvPr>
          <p:cNvSpPr txBox="1"/>
          <p:nvPr/>
        </p:nvSpPr>
        <p:spPr>
          <a:xfrm>
            <a:off x="785610" y="553792"/>
            <a:ext cx="9619447" cy="769441"/>
          </a:xfrm>
          <a:prstGeom prst="rect">
            <a:avLst/>
          </a:prstGeom>
          <a:noFill/>
        </p:spPr>
        <p:txBody>
          <a:bodyPr wrap="square" rtlCol="0">
            <a:spAutoFit/>
          </a:bodyPr>
          <a:lstStyle/>
          <a:p>
            <a:r>
              <a:rPr lang="en-US" sz="4400" dirty="0">
                <a:latin typeface="+mj-lt"/>
                <a:ea typeface="+mj-ea"/>
                <a:cs typeface="+mj-cs"/>
              </a:rPr>
              <a:t>Case</a:t>
            </a:r>
            <a:r>
              <a:rPr lang="en-US" sz="4400" dirty="0"/>
              <a:t> </a:t>
            </a:r>
            <a:r>
              <a:rPr lang="en-US" sz="4400" dirty="0">
                <a:latin typeface="+mj-lt"/>
                <a:ea typeface="+mj-ea"/>
                <a:cs typeface="+mj-cs"/>
              </a:rPr>
              <a:t>Result</a:t>
            </a:r>
          </a:p>
        </p:txBody>
      </p:sp>
      <p:sp>
        <p:nvSpPr>
          <p:cNvPr id="3" name="TextBox 2">
            <a:extLst>
              <a:ext uri="{FF2B5EF4-FFF2-40B4-BE49-F238E27FC236}">
                <a16:creationId xmlns:a16="http://schemas.microsoft.com/office/drawing/2014/main" id="{C3B4EDEC-A666-63E7-C657-F4A3D8C447FD}"/>
              </a:ext>
            </a:extLst>
          </p:cNvPr>
          <p:cNvSpPr txBox="1"/>
          <p:nvPr/>
        </p:nvSpPr>
        <p:spPr>
          <a:xfrm>
            <a:off x="914400" y="1455313"/>
            <a:ext cx="9105363" cy="1169551"/>
          </a:xfrm>
          <a:prstGeom prst="rect">
            <a:avLst/>
          </a:prstGeom>
          <a:noFill/>
        </p:spPr>
        <p:txBody>
          <a:bodyPr wrap="square" rtlCol="0">
            <a:spAutoFit/>
          </a:bodyPr>
          <a:lstStyle/>
          <a:p>
            <a:r>
              <a:rPr lang="en-US" sz="2800" b="1" dirty="0"/>
              <a:t>Main</a:t>
            </a:r>
            <a:r>
              <a:rPr lang="en-US" dirty="0"/>
              <a:t> </a:t>
            </a:r>
            <a:r>
              <a:rPr lang="en-US" sz="2800" b="1" dirty="0"/>
              <a:t>Focus</a:t>
            </a:r>
          </a:p>
          <a:p>
            <a:pPr marL="342900" indent="-342900">
              <a:buFont typeface="Arial" panose="020B0604020202020204" pitchFamily="34" charset="0"/>
              <a:buChar char="•"/>
            </a:pPr>
            <a:r>
              <a:rPr lang="en-US" sz="2100" dirty="0"/>
              <a:t>Whether the article produced by </a:t>
            </a:r>
            <a:r>
              <a:rPr lang="en-US" sz="2100" dirty="0" err="1"/>
              <a:t>Dreamwriter</a:t>
            </a:r>
            <a:r>
              <a:rPr lang="en-US" sz="2100" dirty="0"/>
              <a:t> was a “work” under copyright law and whether the generation process was “creation”.</a:t>
            </a:r>
          </a:p>
        </p:txBody>
      </p:sp>
      <p:graphicFrame>
        <p:nvGraphicFramePr>
          <p:cNvPr id="5" name="Diagram 4">
            <a:extLst>
              <a:ext uri="{FF2B5EF4-FFF2-40B4-BE49-F238E27FC236}">
                <a16:creationId xmlns:a16="http://schemas.microsoft.com/office/drawing/2014/main" id="{4F6DC663-DD6A-C0C9-3207-78110933A91C}"/>
              </a:ext>
            </a:extLst>
          </p:cNvPr>
          <p:cNvGraphicFramePr/>
          <p:nvPr/>
        </p:nvGraphicFramePr>
        <p:xfrm>
          <a:off x="914400" y="3658464"/>
          <a:ext cx="9490657" cy="3165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A5C6615-4E0D-8919-ACA9-E4B6DEC989AE}"/>
              </a:ext>
            </a:extLst>
          </p:cNvPr>
          <p:cNvSpPr txBox="1"/>
          <p:nvPr/>
        </p:nvSpPr>
        <p:spPr>
          <a:xfrm>
            <a:off x="914400" y="2880054"/>
            <a:ext cx="6618668" cy="523220"/>
          </a:xfrm>
          <a:prstGeom prst="rect">
            <a:avLst/>
          </a:prstGeom>
          <a:noFill/>
        </p:spPr>
        <p:txBody>
          <a:bodyPr wrap="square" rtlCol="0">
            <a:spAutoFit/>
          </a:bodyPr>
          <a:lstStyle/>
          <a:p>
            <a:r>
              <a:rPr lang="en-US" sz="2800" b="1" dirty="0"/>
              <a:t>The procedure of </a:t>
            </a:r>
            <a:r>
              <a:rPr lang="en-US" sz="2800" b="1" dirty="0" err="1"/>
              <a:t>Dreamwriter</a:t>
            </a:r>
            <a:endParaRPr lang="en-US" sz="2800" b="1" dirty="0"/>
          </a:p>
        </p:txBody>
      </p:sp>
    </p:spTree>
    <p:extLst>
      <p:ext uri="{BB962C8B-B14F-4D97-AF65-F5344CB8AC3E}">
        <p14:creationId xmlns:p14="http://schemas.microsoft.com/office/powerpoint/2010/main" val="4040433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664A7-58BA-C6B9-CB59-40A079E2DDAD}"/>
              </a:ext>
            </a:extLst>
          </p:cNvPr>
          <p:cNvSpPr txBox="1"/>
          <p:nvPr/>
        </p:nvSpPr>
        <p:spPr>
          <a:xfrm>
            <a:off x="785611" y="553792"/>
            <a:ext cx="8899302" cy="769441"/>
          </a:xfrm>
          <a:prstGeom prst="rect">
            <a:avLst/>
          </a:prstGeom>
          <a:noFill/>
        </p:spPr>
        <p:txBody>
          <a:bodyPr wrap="square" rtlCol="0">
            <a:spAutoFit/>
          </a:bodyPr>
          <a:lstStyle/>
          <a:p>
            <a:r>
              <a:rPr lang="en-US" sz="4400" dirty="0">
                <a:latin typeface="+mj-lt"/>
                <a:ea typeface="+mj-ea"/>
                <a:cs typeface="+mj-cs"/>
              </a:rPr>
              <a:t>	Case</a:t>
            </a:r>
            <a:r>
              <a:rPr lang="en-US" sz="4400" dirty="0"/>
              <a:t> </a:t>
            </a:r>
            <a:r>
              <a:rPr lang="en-US" sz="4400" dirty="0">
                <a:latin typeface="+mj-lt"/>
                <a:ea typeface="+mj-ea"/>
                <a:cs typeface="+mj-cs"/>
              </a:rPr>
              <a:t>Result</a:t>
            </a:r>
          </a:p>
        </p:txBody>
      </p:sp>
      <p:grpSp>
        <p:nvGrpSpPr>
          <p:cNvPr id="4" name="Group 3">
            <a:extLst>
              <a:ext uri="{FF2B5EF4-FFF2-40B4-BE49-F238E27FC236}">
                <a16:creationId xmlns:a16="http://schemas.microsoft.com/office/drawing/2014/main" id="{13AF1B2F-59DD-CF4B-DFFD-57F694BC810E}"/>
              </a:ext>
            </a:extLst>
          </p:cNvPr>
          <p:cNvGrpSpPr/>
          <p:nvPr/>
        </p:nvGrpSpPr>
        <p:grpSpPr>
          <a:xfrm>
            <a:off x="785610" y="553791"/>
            <a:ext cx="927657" cy="769442"/>
            <a:chOff x="5318125" y="4324351"/>
            <a:chExt cx="554038" cy="373063"/>
          </a:xfrm>
          <a:solidFill>
            <a:schemeClr val="accent3"/>
          </a:solidFill>
        </p:grpSpPr>
        <p:sp>
          <p:nvSpPr>
            <p:cNvPr id="5" name="Freeform 409">
              <a:extLst>
                <a:ext uri="{FF2B5EF4-FFF2-40B4-BE49-F238E27FC236}">
                  <a16:creationId xmlns:a16="http://schemas.microsoft.com/office/drawing/2014/main" id="{4EABD31E-921C-D8E6-9B23-91DC06DB3E30}"/>
                </a:ext>
              </a:extLst>
            </p:cNvPr>
            <p:cNvSpPr>
              <a:spLocks noEditPoints="1"/>
            </p:cNvSpPr>
            <p:nvPr/>
          </p:nvSpPr>
          <p:spPr bwMode="auto">
            <a:xfrm>
              <a:off x="5610225" y="4635501"/>
              <a:ext cx="261938" cy="61913"/>
            </a:xfrm>
            <a:custGeom>
              <a:avLst/>
              <a:gdLst>
                <a:gd name="T0" fmla="*/ 314 w 1655"/>
                <a:gd name="T1" fmla="*/ 139 h 385"/>
                <a:gd name="T2" fmla="*/ 284 w 1655"/>
                <a:gd name="T3" fmla="*/ 142 h 385"/>
                <a:gd name="T4" fmla="*/ 256 w 1655"/>
                <a:gd name="T5" fmla="*/ 150 h 385"/>
                <a:gd name="T6" fmla="*/ 229 w 1655"/>
                <a:gd name="T7" fmla="*/ 161 h 385"/>
                <a:gd name="T8" fmla="*/ 205 w 1655"/>
                <a:gd name="T9" fmla="*/ 177 h 385"/>
                <a:gd name="T10" fmla="*/ 185 w 1655"/>
                <a:gd name="T11" fmla="*/ 197 h 385"/>
                <a:gd name="T12" fmla="*/ 167 w 1655"/>
                <a:gd name="T13" fmla="*/ 221 h 385"/>
                <a:gd name="T14" fmla="*/ 154 w 1655"/>
                <a:gd name="T15" fmla="*/ 246 h 385"/>
                <a:gd name="T16" fmla="*/ 1501 w 1655"/>
                <a:gd name="T17" fmla="*/ 246 h 385"/>
                <a:gd name="T18" fmla="*/ 1487 w 1655"/>
                <a:gd name="T19" fmla="*/ 221 h 385"/>
                <a:gd name="T20" fmla="*/ 1470 w 1655"/>
                <a:gd name="T21" fmla="*/ 197 h 385"/>
                <a:gd name="T22" fmla="*/ 1449 w 1655"/>
                <a:gd name="T23" fmla="*/ 177 h 385"/>
                <a:gd name="T24" fmla="*/ 1426 w 1655"/>
                <a:gd name="T25" fmla="*/ 161 h 385"/>
                <a:gd name="T26" fmla="*/ 1399 w 1655"/>
                <a:gd name="T27" fmla="*/ 150 h 385"/>
                <a:gd name="T28" fmla="*/ 1370 w 1655"/>
                <a:gd name="T29" fmla="*/ 142 h 385"/>
                <a:gd name="T30" fmla="*/ 1340 w 1655"/>
                <a:gd name="T31" fmla="*/ 139 h 385"/>
                <a:gd name="T32" fmla="*/ 314 w 1655"/>
                <a:gd name="T33" fmla="*/ 139 h 385"/>
                <a:gd name="T34" fmla="*/ 314 w 1655"/>
                <a:gd name="T35" fmla="*/ 0 h 385"/>
                <a:gd name="T36" fmla="*/ 1340 w 1655"/>
                <a:gd name="T37" fmla="*/ 0 h 385"/>
                <a:gd name="T38" fmla="*/ 1383 w 1655"/>
                <a:gd name="T39" fmla="*/ 3 h 385"/>
                <a:gd name="T40" fmla="*/ 1423 w 1655"/>
                <a:gd name="T41" fmla="*/ 12 h 385"/>
                <a:gd name="T42" fmla="*/ 1463 w 1655"/>
                <a:gd name="T43" fmla="*/ 24 h 385"/>
                <a:gd name="T44" fmla="*/ 1499 w 1655"/>
                <a:gd name="T45" fmla="*/ 43 h 385"/>
                <a:gd name="T46" fmla="*/ 1532 w 1655"/>
                <a:gd name="T47" fmla="*/ 66 h 385"/>
                <a:gd name="T48" fmla="*/ 1562 w 1655"/>
                <a:gd name="T49" fmla="*/ 92 h 385"/>
                <a:gd name="T50" fmla="*/ 1589 w 1655"/>
                <a:gd name="T51" fmla="*/ 122 h 385"/>
                <a:gd name="T52" fmla="*/ 1611 w 1655"/>
                <a:gd name="T53" fmla="*/ 156 h 385"/>
                <a:gd name="T54" fmla="*/ 1629 w 1655"/>
                <a:gd name="T55" fmla="*/ 192 h 385"/>
                <a:gd name="T56" fmla="*/ 1643 w 1655"/>
                <a:gd name="T57" fmla="*/ 230 h 385"/>
                <a:gd name="T58" fmla="*/ 1651 w 1655"/>
                <a:gd name="T59" fmla="*/ 272 h 385"/>
                <a:gd name="T60" fmla="*/ 1655 w 1655"/>
                <a:gd name="T61" fmla="*/ 314 h 385"/>
                <a:gd name="T62" fmla="*/ 1651 w 1655"/>
                <a:gd name="T63" fmla="*/ 333 h 385"/>
                <a:gd name="T64" fmla="*/ 1644 w 1655"/>
                <a:gd name="T65" fmla="*/ 350 h 385"/>
                <a:gd name="T66" fmla="*/ 1633 w 1655"/>
                <a:gd name="T67" fmla="*/ 364 h 385"/>
                <a:gd name="T68" fmla="*/ 1619 w 1655"/>
                <a:gd name="T69" fmla="*/ 375 h 385"/>
                <a:gd name="T70" fmla="*/ 1603 w 1655"/>
                <a:gd name="T71" fmla="*/ 382 h 385"/>
                <a:gd name="T72" fmla="*/ 1584 w 1655"/>
                <a:gd name="T73" fmla="*/ 385 h 385"/>
                <a:gd name="T74" fmla="*/ 71 w 1655"/>
                <a:gd name="T75" fmla="*/ 385 h 385"/>
                <a:gd name="T76" fmla="*/ 52 w 1655"/>
                <a:gd name="T77" fmla="*/ 382 h 385"/>
                <a:gd name="T78" fmla="*/ 35 w 1655"/>
                <a:gd name="T79" fmla="*/ 375 h 385"/>
                <a:gd name="T80" fmla="*/ 21 w 1655"/>
                <a:gd name="T81" fmla="*/ 364 h 385"/>
                <a:gd name="T82" fmla="*/ 10 w 1655"/>
                <a:gd name="T83" fmla="*/ 350 h 385"/>
                <a:gd name="T84" fmla="*/ 3 w 1655"/>
                <a:gd name="T85" fmla="*/ 333 h 385"/>
                <a:gd name="T86" fmla="*/ 0 w 1655"/>
                <a:gd name="T87" fmla="*/ 314 h 385"/>
                <a:gd name="T88" fmla="*/ 3 w 1655"/>
                <a:gd name="T89" fmla="*/ 272 h 385"/>
                <a:gd name="T90" fmla="*/ 12 w 1655"/>
                <a:gd name="T91" fmla="*/ 230 h 385"/>
                <a:gd name="T92" fmla="*/ 26 w 1655"/>
                <a:gd name="T93" fmla="*/ 192 h 385"/>
                <a:gd name="T94" fmla="*/ 44 w 1655"/>
                <a:gd name="T95" fmla="*/ 156 h 385"/>
                <a:gd name="T96" fmla="*/ 66 w 1655"/>
                <a:gd name="T97" fmla="*/ 122 h 385"/>
                <a:gd name="T98" fmla="*/ 92 w 1655"/>
                <a:gd name="T99" fmla="*/ 92 h 385"/>
                <a:gd name="T100" fmla="*/ 123 w 1655"/>
                <a:gd name="T101" fmla="*/ 66 h 385"/>
                <a:gd name="T102" fmla="*/ 156 w 1655"/>
                <a:gd name="T103" fmla="*/ 43 h 385"/>
                <a:gd name="T104" fmla="*/ 192 w 1655"/>
                <a:gd name="T105" fmla="*/ 24 h 385"/>
                <a:gd name="T106" fmla="*/ 231 w 1655"/>
                <a:gd name="T107" fmla="*/ 12 h 385"/>
                <a:gd name="T108" fmla="*/ 272 w 1655"/>
                <a:gd name="T109" fmla="*/ 3 h 385"/>
                <a:gd name="T110" fmla="*/ 314 w 1655"/>
                <a:gd name="T11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5" h="385">
                  <a:moveTo>
                    <a:pt x="314" y="139"/>
                  </a:moveTo>
                  <a:lnTo>
                    <a:pt x="284" y="142"/>
                  </a:lnTo>
                  <a:lnTo>
                    <a:pt x="256" y="150"/>
                  </a:lnTo>
                  <a:lnTo>
                    <a:pt x="229" y="161"/>
                  </a:lnTo>
                  <a:lnTo>
                    <a:pt x="205" y="177"/>
                  </a:lnTo>
                  <a:lnTo>
                    <a:pt x="185" y="197"/>
                  </a:lnTo>
                  <a:lnTo>
                    <a:pt x="167" y="221"/>
                  </a:lnTo>
                  <a:lnTo>
                    <a:pt x="154" y="246"/>
                  </a:lnTo>
                  <a:lnTo>
                    <a:pt x="1501" y="246"/>
                  </a:lnTo>
                  <a:lnTo>
                    <a:pt x="1487" y="221"/>
                  </a:lnTo>
                  <a:lnTo>
                    <a:pt x="1470" y="197"/>
                  </a:lnTo>
                  <a:lnTo>
                    <a:pt x="1449" y="177"/>
                  </a:lnTo>
                  <a:lnTo>
                    <a:pt x="1426" y="161"/>
                  </a:lnTo>
                  <a:lnTo>
                    <a:pt x="1399" y="150"/>
                  </a:lnTo>
                  <a:lnTo>
                    <a:pt x="1370" y="142"/>
                  </a:lnTo>
                  <a:lnTo>
                    <a:pt x="1340" y="139"/>
                  </a:lnTo>
                  <a:lnTo>
                    <a:pt x="314" y="139"/>
                  </a:lnTo>
                  <a:close/>
                  <a:moveTo>
                    <a:pt x="314" y="0"/>
                  </a:moveTo>
                  <a:lnTo>
                    <a:pt x="1340" y="0"/>
                  </a:lnTo>
                  <a:lnTo>
                    <a:pt x="1383" y="3"/>
                  </a:lnTo>
                  <a:lnTo>
                    <a:pt x="1423" y="12"/>
                  </a:lnTo>
                  <a:lnTo>
                    <a:pt x="1463" y="24"/>
                  </a:lnTo>
                  <a:lnTo>
                    <a:pt x="1499" y="43"/>
                  </a:lnTo>
                  <a:lnTo>
                    <a:pt x="1532" y="66"/>
                  </a:lnTo>
                  <a:lnTo>
                    <a:pt x="1562" y="92"/>
                  </a:lnTo>
                  <a:lnTo>
                    <a:pt x="1589" y="122"/>
                  </a:lnTo>
                  <a:lnTo>
                    <a:pt x="1611" y="156"/>
                  </a:lnTo>
                  <a:lnTo>
                    <a:pt x="1629" y="192"/>
                  </a:lnTo>
                  <a:lnTo>
                    <a:pt x="1643" y="230"/>
                  </a:lnTo>
                  <a:lnTo>
                    <a:pt x="1651" y="272"/>
                  </a:lnTo>
                  <a:lnTo>
                    <a:pt x="1655" y="314"/>
                  </a:lnTo>
                  <a:lnTo>
                    <a:pt x="1651" y="333"/>
                  </a:lnTo>
                  <a:lnTo>
                    <a:pt x="1644" y="350"/>
                  </a:lnTo>
                  <a:lnTo>
                    <a:pt x="1633" y="364"/>
                  </a:lnTo>
                  <a:lnTo>
                    <a:pt x="1619" y="375"/>
                  </a:lnTo>
                  <a:lnTo>
                    <a:pt x="1603" y="382"/>
                  </a:lnTo>
                  <a:lnTo>
                    <a:pt x="1584" y="385"/>
                  </a:lnTo>
                  <a:lnTo>
                    <a:pt x="71" y="385"/>
                  </a:lnTo>
                  <a:lnTo>
                    <a:pt x="52" y="382"/>
                  </a:lnTo>
                  <a:lnTo>
                    <a:pt x="35" y="375"/>
                  </a:lnTo>
                  <a:lnTo>
                    <a:pt x="21" y="364"/>
                  </a:lnTo>
                  <a:lnTo>
                    <a:pt x="10" y="350"/>
                  </a:lnTo>
                  <a:lnTo>
                    <a:pt x="3" y="333"/>
                  </a:lnTo>
                  <a:lnTo>
                    <a:pt x="0" y="314"/>
                  </a:lnTo>
                  <a:lnTo>
                    <a:pt x="3" y="272"/>
                  </a:lnTo>
                  <a:lnTo>
                    <a:pt x="12" y="230"/>
                  </a:lnTo>
                  <a:lnTo>
                    <a:pt x="26" y="192"/>
                  </a:lnTo>
                  <a:lnTo>
                    <a:pt x="44" y="156"/>
                  </a:lnTo>
                  <a:lnTo>
                    <a:pt x="66" y="122"/>
                  </a:lnTo>
                  <a:lnTo>
                    <a:pt x="92" y="92"/>
                  </a:lnTo>
                  <a:lnTo>
                    <a:pt x="123" y="66"/>
                  </a:lnTo>
                  <a:lnTo>
                    <a:pt x="156" y="43"/>
                  </a:lnTo>
                  <a:lnTo>
                    <a:pt x="192" y="24"/>
                  </a:lnTo>
                  <a:lnTo>
                    <a:pt x="231" y="12"/>
                  </a:lnTo>
                  <a:lnTo>
                    <a:pt x="272" y="3"/>
                  </a:lnTo>
                  <a:lnTo>
                    <a:pt x="314"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6" name="Freeform 410">
              <a:extLst>
                <a:ext uri="{FF2B5EF4-FFF2-40B4-BE49-F238E27FC236}">
                  <a16:creationId xmlns:a16="http://schemas.microsoft.com/office/drawing/2014/main" id="{26DD5F38-28A5-7353-BF04-DBDD4B5D2B57}"/>
                </a:ext>
              </a:extLst>
            </p:cNvPr>
            <p:cNvSpPr>
              <a:spLocks noEditPoints="1"/>
            </p:cNvSpPr>
            <p:nvPr/>
          </p:nvSpPr>
          <p:spPr bwMode="auto">
            <a:xfrm>
              <a:off x="5318125" y="4324351"/>
              <a:ext cx="522288" cy="290513"/>
            </a:xfrm>
            <a:custGeom>
              <a:avLst/>
              <a:gdLst>
                <a:gd name="T0" fmla="*/ 2201 w 3293"/>
                <a:gd name="T1" fmla="*/ 1603 h 1838"/>
                <a:gd name="T2" fmla="*/ 2178 w 3293"/>
                <a:gd name="T3" fmla="*/ 1645 h 1838"/>
                <a:gd name="T4" fmla="*/ 2201 w 3293"/>
                <a:gd name="T5" fmla="*/ 1689 h 1838"/>
                <a:gd name="T6" fmla="*/ 3100 w 3293"/>
                <a:gd name="T7" fmla="*/ 1700 h 1838"/>
                <a:gd name="T8" fmla="*/ 3144 w 3293"/>
                <a:gd name="T9" fmla="*/ 1677 h 1838"/>
                <a:gd name="T10" fmla="*/ 3151 w 3293"/>
                <a:gd name="T11" fmla="*/ 1628 h 1838"/>
                <a:gd name="T12" fmla="*/ 3117 w 3293"/>
                <a:gd name="T13" fmla="*/ 1596 h 1838"/>
                <a:gd name="T14" fmla="*/ 1509 w 3293"/>
                <a:gd name="T15" fmla="*/ 877 h 1838"/>
                <a:gd name="T16" fmla="*/ 2184 w 3293"/>
                <a:gd name="T17" fmla="*/ 877 h 1838"/>
                <a:gd name="T18" fmla="*/ 220 w 3293"/>
                <a:gd name="T19" fmla="*/ 818 h 1838"/>
                <a:gd name="T20" fmla="*/ 162 w 3293"/>
                <a:gd name="T21" fmla="*/ 854 h 1838"/>
                <a:gd name="T22" fmla="*/ 139 w 3293"/>
                <a:gd name="T23" fmla="*/ 920 h 1838"/>
                <a:gd name="T24" fmla="*/ 162 w 3293"/>
                <a:gd name="T25" fmla="*/ 986 h 1838"/>
                <a:gd name="T26" fmla="*/ 220 w 3293"/>
                <a:gd name="T27" fmla="*/ 1022 h 1838"/>
                <a:gd name="T28" fmla="*/ 1370 w 3293"/>
                <a:gd name="T29" fmla="*/ 815 h 1838"/>
                <a:gd name="T30" fmla="*/ 2323 w 3293"/>
                <a:gd name="T31" fmla="*/ 1453 h 1838"/>
                <a:gd name="T32" fmla="*/ 2323 w 3293"/>
                <a:gd name="T33" fmla="*/ 386 h 1838"/>
                <a:gd name="T34" fmla="*/ 2201 w 3293"/>
                <a:gd name="T35" fmla="*/ 150 h 1838"/>
                <a:gd name="T36" fmla="*/ 2178 w 3293"/>
                <a:gd name="T37" fmla="*/ 193 h 1838"/>
                <a:gd name="T38" fmla="*/ 2201 w 3293"/>
                <a:gd name="T39" fmla="*/ 237 h 1838"/>
                <a:gd name="T40" fmla="*/ 3100 w 3293"/>
                <a:gd name="T41" fmla="*/ 247 h 1838"/>
                <a:gd name="T42" fmla="*/ 3144 w 3293"/>
                <a:gd name="T43" fmla="*/ 225 h 1838"/>
                <a:gd name="T44" fmla="*/ 3151 w 3293"/>
                <a:gd name="T45" fmla="*/ 176 h 1838"/>
                <a:gd name="T46" fmla="*/ 3117 w 3293"/>
                <a:gd name="T47" fmla="*/ 141 h 1838"/>
                <a:gd name="T48" fmla="*/ 2233 w 3293"/>
                <a:gd name="T49" fmla="*/ 0 h 1838"/>
                <a:gd name="T50" fmla="*/ 3167 w 3293"/>
                <a:gd name="T51" fmla="*/ 12 h 1838"/>
                <a:gd name="T52" fmla="*/ 3248 w 3293"/>
                <a:gd name="T53" fmla="*/ 68 h 1838"/>
                <a:gd name="T54" fmla="*/ 3290 w 3293"/>
                <a:gd name="T55" fmla="*/ 158 h 1838"/>
                <a:gd name="T56" fmla="*/ 3282 w 3293"/>
                <a:gd name="T57" fmla="*/ 257 h 1838"/>
                <a:gd name="T58" fmla="*/ 3231 w 3293"/>
                <a:gd name="T59" fmla="*/ 334 h 1838"/>
                <a:gd name="T60" fmla="*/ 3149 w 3293"/>
                <a:gd name="T61" fmla="*/ 380 h 1838"/>
                <a:gd name="T62" fmla="*/ 3206 w 3293"/>
                <a:gd name="T63" fmla="*/ 1485 h 1838"/>
                <a:gd name="T64" fmla="*/ 3269 w 3293"/>
                <a:gd name="T65" fmla="*/ 1553 h 1838"/>
                <a:gd name="T66" fmla="*/ 3293 w 3293"/>
                <a:gd name="T67" fmla="*/ 1645 h 1838"/>
                <a:gd name="T68" fmla="*/ 3267 w 3293"/>
                <a:gd name="T69" fmla="*/ 1743 h 1838"/>
                <a:gd name="T70" fmla="*/ 3197 w 3293"/>
                <a:gd name="T71" fmla="*/ 1812 h 1838"/>
                <a:gd name="T72" fmla="*/ 3100 w 3293"/>
                <a:gd name="T73" fmla="*/ 1838 h 1838"/>
                <a:gd name="T74" fmla="*/ 2166 w 3293"/>
                <a:gd name="T75" fmla="*/ 1827 h 1838"/>
                <a:gd name="T76" fmla="*/ 2085 w 3293"/>
                <a:gd name="T77" fmla="*/ 1770 h 1838"/>
                <a:gd name="T78" fmla="*/ 2043 w 3293"/>
                <a:gd name="T79" fmla="*/ 1680 h 1838"/>
                <a:gd name="T80" fmla="*/ 2050 w 3293"/>
                <a:gd name="T81" fmla="*/ 1582 h 1838"/>
                <a:gd name="T82" fmla="*/ 2102 w 3293"/>
                <a:gd name="T83" fmla="*/ 1504 h 1838"/>
                <a:gd name="T84" fmla="*/ 2184 w 3293"/>
                <a:gd name="T85" fmla="*/ 1460 h 1838"/>
                <a:gd name="T86" fmla="*/ 1504 w 3293"/>
                <a:gd name="T87" fmla="*/ 1121 h 1838"/>
                <a:gd name="T88" fmla="*/ 1460 w 3293"/>
                <a:gd name="T89" fmla="*/ 1161 h 1838"/>
                <a:gd name="T90" fmla="*/ 205 w 3293"/>
                <a:gd name="T91" fmla="*/ 1161 h 1838"/>
                <a:gd name="T92" fmla="*/ 100 w 3293"/>
                <a:gd name="T93" fmla="*/ 1117 h 1838"/>
                <a:gd name="T94" fmla="*/ 28 w 3293"/>
                <a:gd name="T95" fmla="*/ 1032 h 1838"/>
                <a:gd name="T96" fmla="*/ 0 w 3293"/>
                <a:gd name="T97" fmla="*/ 920 h 1838"/>
                <a:gd name="T98" fmla="*/ 28 w 3293"/>
                <a:gd name="T99" fmla="*/ 807 h 1838"/>
                <a:gd name="T100" fmla="*/ 100 w 3293"/>
                <a:gd name="T101" fmla="*/ 723 h 1838"/>
                <a:gd name="T102" fmla="*/ 205 w 3293"/>
                <a:gd name="T103" fmla="*/ 679 h 1838"/>
                <a:gd name="T104" fmla="*/ 1460 w 3293"/>
                <a:gd name="T105" fmla="*/ 679 h 1838"/>
                <a:gd name="T106" fmla="*/ 1504 w 3293"/>
                <a:gd name="T107" fmla="*/ 718 h 1838"/>
                <a:gd name="T108" fmla="*/ 2184 w 3293"/>
                <a:gd name="T109" fmla="*/ 380 h 1838"/>
                <a:gd name="T110" fmla="*/ 2102 w 3293"/>
                <a:gd name="T111" fmla="*/ 334 h 1838"/>
                <a:gd name="T112" fmla="*/ 2050 w 3293"/>
                <a:gd name="T113" fmla="*/ 257 h 1838"/>
                <a:gd name="T114" fmla="*/ 2043 w 3293"/>
                <a:gd name="T115" fmla="*/ 158 h 1838"/>
                <a:gd name="T116" fmla="*/ 2085 w 3293"/>
                <a:gd name="T117" fmla="*/ 68 h 1838"/>
                <a:gd name="T118" fmla="*/ 2166 w 3293"/>
                <a:gd name="T119" fmla="*/ 1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93" h="1838">
                  <a:moveTo>
                    <a:pt x="2233" y="1592"/>
                  </a:moveTo>
                  <a:lnTo>
                    <a:pt x="2216" y="1596"/>
                  </a:lnTo>
                  <a:lnTo>
                    <a:pt x="2201" y="1603"/>
                  </a:lnTo>
                  <a:lnTo>
                    <a:pt x="2189" y="1614"/>
                  </a:lnTo>
                  <a:lnTo>
                    <a:pt x="2182" y="1628"/>
                  </a:lnTo>
                  <a:lnTo>
                    <a:pt x="2178" y="1645"/>
                  </a:lnTo>
                  <a:lnTo>
                    <a:pt x="2182" y="1662"/>
                  </a:lnTo>
                  <a:lnTo>
                    <a:pt x="2189" y="1677"/>
                  </a:lnTo>
                  <a:lnTo>
                    <a:pt x="2201" y="1689"/>
                  </a:lnTo>
                  <a:lnTo>
                    <a:pt x="2216" y="1696"/>
                  </a:lnTo>
                  <a:lnTo>
                    <a:pt x="2233" y="1700"/>
                  </a:lnTo>
                  <a:lnTo>
                    <a:pt x="3100" y="1700"/>
                  </a:lnTo>
                  <a:lnTo>
                    <a:pt x="3117" y="1696"/>
                  </a:lnTo>
                  <a:lnTo>
                    <a:pt x="3132" y="1689"/>
                  </a:lnTo>
                  <a:lnTo>
                    <a:pt x="3144" y="1677"/>
                  </a:lnTo>
                  <a:lnTo>
                    <a:pt x="3151" y="1662"/>
                  </a:lnTo>
                  <a:lnTo>
                    <a:pt x="3154" y="1645"/>
                  </a:lnTo>
                  <a:lnTo>
                    <a:pt x="3151" y="1628"/>
                  </a:lnTo>
                  <a:lnTo>
                    <a:pt x="3144" y="1614"/>
                  </a:lnTo>
                  <a:lnTo>
                    <a:pt x="3132" y="1603"/>
                  </a:lnTo>
                  <a:lnTo>
                    <a:pt x="3117" y="1596"/>
                  </a:lnTo>
                  <a:lnTo>
                    <a:pt x="3100" y="1592"/>
                  </a:lnTo>
                  <a:lnTo>
                    <a:pt x="2233" y="1592"/>
                  </a:lnTo>
                  <a:close/>
                  <a:moveTo>
                    <a:pt x="1509" y="877"/>
                  </a:moveTo>
                  <a:lnTo>
                    <a:pt x="1509" y="962"/>
                  </a:lnTo>
                  <a:lnTo>
                    <a:pt x="2184" y="962"/>
                  </a:lnTo>
                  <a:lnTo>
                    <a:pt x="2184" y="877"/>
                  </a:lnTo>
                  <a:lnTo>
                    <a:pt x="1509" y="877"/>
                  </a:lnTo>
                  <a:close/>
                  <a:moveTo>
                    <a:pt x="244" y="815"/>
                  </a:moveTo>
                  <a:lnTo>
                    <a:pt x="220" y="818"/>
                  </a:lnTo>
                  <a:lnTo>
                    <a:pt x="198" y="826"/>
                  </a:lnTo>
                  <a:lnTo>
                    <a:pt x="178" y="838"/>
                  </a:lnTo>
                  <a:lnTo>
                    <a:pt x="162" y="854"/>
                  </a:lnTo>
                  <a:lnTo>
                    <a:pt x="150" y="874"/>
                  </a:lnTo>
                  <a:lnTo>
                    <a:pt x="142" y="896"/>
                  </a:lnTo>
                  <a:lnTo>
                    <a:pt x="139" y="920"/>
                  </a:lnTo>
                  <a:lnTo>
                    <a:pt x="142" y="944"/>
                  </a:lnTo>
                  <a:lnTo>
                    <a:pt x="150" y="966"/>
                  </a:lnTo>
                  <a:lnTo>
                    <a:pt x="162" y="986"/>
                  </a:lnTo>
                  <a:lnTo>
                    <a:pt x="178" y="1002"/>
                  </a:lnTo>
                  <a:lnTo>
                    <a:pt x="198" y="1014"/>
                  </a:lnTo>
                  <a:lnTo>
                    <a:pt x="220" y="1022"/>
                  </a:lnTo>
                  <a:lnTo>
                    <a:pt x="244" y="1025"/>
                  </a:lnTo>
                  <a:lnTo>
                    <a:pt x="1370" y="1025"/>
                  </a:lnTo>
                  <a:lnTo>
                    <a:pt x="1370" y="815"/>
                  </a:lnTo>
                  <a:lnTo>
                    <a:pt x="244" y="815"/>
                  </a:lnTo>
                  <a:close/>
                  <a:moveTo>
                    <a:pt x="2323" y="386"/>
                  </a:moveTo>
                  <a:lnTo>
                    <a:pt x="2323" y="1453"/>
                  </a:lnTo>
                  <a:lnTo>
                    <a:pt x="3010" y="1453"/>
                  </a:lnTo>
                  <a:lnTo>
                    <a:pt x="3010" y="386"/>
                  </a:lnTo>
                  <a:lnTo>
                    <a:pt x="2323" y="386"/>
                  </a:lnTo>
                  <a:close/>
                  <a:moveTo>
                    <a:pt x="2233" y="139"/>
                  </a:moveTo>
                  <a:lnTo>
                    <a:pt x="2216" y="141"/>
                  </a:lnTo>
                  <a:lnTo>
                    <a:pt x="2201" y="150"/>
                  </a:lnTo>
                  <a:lnTo>
                    <a:pt x="2189" y="162"/>
                  </a:lnTo>
                  <a:lnTo>
                    <a:pt x="2182" y="176"/>
                  </a:lnTo>
                  <a:lnTo>
                    <a:pt x="2178" y="193"/>
                  </a:lnTo>
                  <a:lnTo>
                    <a:pt x="2182" y="210"/>
                  </a:lnTo>
                  <a:lnTo>
                    <a:pt x="2189" y="225"/>
                  </a:lnTo>
                  <a:lnTo>
                    <a:pt x="2201" y="237"/>
                  </a:lnTo>
                  <a:lnTo>
                    <a:pt x="2216" y="244"/>
                  </a:lnTo>
                  <a:lnTo>
                    <a:pt x="2233" y="247"/>
                  </a:lnTo>
                  <a:lnTo>
                    <a:pt x="3100" y="247"/>
                  </a:lnTo>
                  <a:lnTo>
                    <a:pt x="3117" y="244"/>
                  </a:lnTo>
                  <a:lnTo>
                    <a:pt x="3132" y="237"/>
                  </a:lnTo>
                  <a:lnTo>
                    <a:pt x="3144" y="225"/>
                  </a:lnTo>
                  <a:lnTo>
                    <a:pt x="3151" y="210"/>
                  </a:lnTo>
                  <a:lnTo>
                    <a:pt x="3154" y="193"/>
                  </a:lnTo>
                  <a:lnTo>
                    <a:pt x="3151" y="176"/>
                  </a:lnTo>
                  <a:lnTo>
                    <a:pt x="3144" y="162"/>
                  </a:lnTo>
                  <a:lnTo>
                    <a:pt x="3132" y="150"/>
                  </a:lnTo>
                  <a:lnTo>
                    <a:pt x="3117" y="141"/>
                  </a:lnTo>
                  <a:lnTo>
                    <a:pt x="3100" y="139"/>
                  </a:lnTo>
                  <a:lnTo>
                    <a:pt x="2233" y="139"/>
                  </a:lnTo>
                  <a:close/>
                  <a:moveTo>
                    <a:pt x="2233" y="0"/>
                  </a:moveTo>
                  <a:lnTo>
                    <a:pt x="3100" y="0"/>
                  </a:lnTo>
                  <a:lnTo>
                    <a:pt x="3134" y="3"/>
                  </a:lnTo>
                  <a:lnTo>
                    <a:pt x="3167" y="12"/>
                  </a:lnTo>
                  <a:lnTo>
                    <a:pt x="3197" y="27"/>
                  </a:lnTo>
                  <a:lnTo>
                    <a:pt x="3224" y="45"/>
                  </a:lnTo>
                  <a:lnTo>
                    <a:pt x="3248" y="68"/>
                  </a:lnTo>
                  <a:lnTo>
                    <a:pt x="3267" y="96"/>
                  </a:lnTo>
                  <a:lnTo>
                    <a:pt x="3280" y="125"/>
                  </a:lnTo>
                  <a:lnTo>
                    <a:pt x="3290" y="158"/>
                  </a:lnTo>
                  <a:lnTo>
                    <a:pt x="3293" y="193"/>
                  </a:lnTo>
                  <a:lnTo>
                    <a:pt x="3290" y="226"/>
                  </a:lnTo>
                  <a:lnTo>
                    <a:pt x="3282" y="257"/>
                  </a:lnTo>
                  <a:lnTo>
                    <a:pt x="3269" y="286"/>
                  </a:lnTo>
                  <a:lnTo>
                    <a:pt x="3252" y="312"/>
                  </a:lnTo>
                  <a:lnTo>
                    <a:pt x="3231" y="334"/>
                  </a:lnTo>
                  <a:lnTo>
                    <a:pt x="3206" y="355"/>
                  </a:lnTo>
                  <a:lnTo>
                    <a:pt x="3179" y="369"/>
                  </a:lnTo>
                  <a:lnTo>
                    <a:pt x="3149" y="380"/>
                  </a:lnTo>
                  <a:lnTo>
                    <a:pt x="3149" y="1460"/>
                  </a:lnTo>
                  <a:lnTo>
                    <a:pt x="3179" y="1470"/>
                  </a:lnTo>
                  <a:lnTo>
                    <a:pt x="3206" y="1485"/>
                  </a:lnTo>
                  <a:lnTo>
                    <a:pt x="3231" y="1504"/>
                  </a:lnTo>
                  <a:lnTo>
                    <a:pt x="3252" y="1528"/>
                  </a:lnTo>
                  <a:lnTo>
                    <a:pt x="3269" y="1553"/>
                  </a:lnTo>
                  <a:lnTo>
                    <a:pt x="3282" y="1582"/>
                  </a:lnTo>
                  <a:lnTo>
                    <a:pt x="3290" y="1613"/>
                  </a:lnTo>
                  <a:lnTo>
                    <a:pt x="3293" y="1645"/>
                  </a:lnTo>
                  <a:lnTo>
                    <a:pt x="3290" y="1680"/>
                  </a:lnTo>
                  <a:lnTo>
                    <a:pt x="3280" y="1712"/>
                  </a:lnTo>
                  <a:lnTo>
                    <a:pt x="3267" y="1743"/>
                  </a:lnTo>
                  <a:lnTo>
                    <a:pt x="3248" y="1770"/>
                  </a:lnTo>
                  <a:lnTo>
                    <a:pt x="3224" y="1793"/>
                  </a:lnTo>
                  <a:lnTo>
                    <a:pt x="3197" y="1812"/>
                  </a:lnTo>
                  <a:lnTo>
                    <a:pt x="3167" y="1827"/>
                  </a:lnTo>
                  <a:lnTo>
                    <a:pt x="3134" y="1835"/>
                  </a:lnTo>
                  <a:lnTo>
                    <a:pt x="3100" y="1838"/>
                  </a:lnTo>
                  <a:lnTo>
                    <a:pt x="2233" y="1838"/>
                  </a:lnTo>
                  <a:lnTo>
                    <a:pt x="2199" y="1835"/>
                  </a:lnTo>
                  <a:lnTo>
                    <a:pt x="2166" y="1827"/>
                  </a:lnTo>
                  <a:lnTo>
                    <a:pt x="2135" y="1812"/>
                  </a:lnTo>
                  <a:lnTo>
                    <a:pt x="2108" y="1793"/>
                  </a:lnTo>
                  <a:lnTo>
                    <a:pt x="2085" y="1770"/>
                  </a:lnTo>
                  <a:lnTo>
                    <a:pt x="2066" y="1743"/>
                  </a:lnTo>
                  <a:lnTo>
                    <a:pt x="2051" y="1712"/>
                  </a:lnTo>
                  <a:lnTo>
                    <a:pt x="2043" y="1680"/>
                  </a:lnTo>
                  <a:lnTo>
                    <a:pt x="2040" y="1645"/>
                  </a:lnTo>
                  <a:lnTo>
                    <a:pt x="2043" y="1613"/>
                  </a:lnTo>
                  <a:lnTo>
                    <a:pt x="2050" y="1582"/>
                  </a:lnTo>
                  <a:lnTo>
                    <a:pt x="2063" y="1553"/>
                  </a:lnTo>
                  <a:lnTo>
                    <a:pt x="2081" y="1528"/>
                  </a:lnTo>
                  <a:lnTo>
                    <a:pt x="2102" y="1504"/>
                  </a:lnTo>
                  <a:lnTo>
                    <a:pt x="2127" y="1485"/>
                  </a:lnTo>
                  <a:lnTo>
                    <a:pt x="2154" y="1470"/>
                  </a:lnTo>
                  <a:lnTo>
                    <a:pt x="2184" y="1460"/>
                  </a:lnTo>
                  <a:lnTo>
                    <a:pt x="2184" y="1101"/>
                  </a:lnTo>
                  <a:lnTo>
                    <a:pt x="1509" y="1101"/>
                  </a:lnTo>
                  <a:lnTo>
                    <a:pt x="1504" y="1121"/>
                  </a:lnTo>
                  <a:lnTo>
                    <a:pt x="1493" y="1138"/>
                  </a:lnTo>
                  <a:lnTo>
                    <a:pt x="1478" y="1152"/>
                  </a:lnTo>
                  <a:lnTo>
                    <a:pt x="1460" y="1161"/>
                  </a:lnTo>
                  <a:lnTo>
                    <a:pt x="1439" y="1164"/>
                  </a:lnTo>
                  <a:lnTo>
                    <a:pt x="244" y="1164"/>
                  </a:lnTo>
                  <a:lnTo>
                    <a:pt x="205" y="1161"/>
                  </a:lnTo>
                  <a:lnTo>
                    <a:pt x="167" y="1151"/>
                  </a:lnTo>
                  <a:lnTo>
                    <a:pt x="132" y="1136"/>
                  </a:lnTo>
                  <a:lnTo>
                    <a:pt x="100" y="1117"/>
                  </a:lnTo>
                  <a:lnTo>
                    <a:pt x="71" y="1093"/>
                  </a:lnTo>
                  <a:lnTo>
                    <a:pt x="47" y="1064"/>
                  </a:lnTo>
                  <a:lnTo>
                    <a:pt x="28" y="1032"/>
                  </a:lnTo>
                  <a:lnTo>
                    <a:pt x="13" y="997"/>
                  </a:lnTo>
                  <a:lnTo>
                    <a:pt x="3" y="959"/>
                  </a:lnTo>
                  <a:lnTo>
                    <a:pt x="0" y="920"/>
                  </a:lnTo>
                  <a:lnTo>
                    <a:pt x="3" y="881"/>
                  </a:lnTo>
                  <a:lnTo>
                    <a:pt x="13" y="842"/>
                  </a:lnTo>
                  <a:lnTo>
                    <a:pt x="28" y="807"/>
                  </a:lnTo>
                  <a:lnTo>
                    <a:pt x="47" y="776"/>
                  </a:lnTo>
                  <a:lnTo>
                    <a:pt x="71" y="747"/>
                  </a:lnTo>
                  <a:lnTo>
                    <a:pt x="100" y="723"/>
                  </a:lnTo>
                  <a:lnTo>
                    <a:pt x="132" y="704"/>
                  </a:lnTo>
                  <a:lnTo>
                    <a:pt x="167" y="689"/>
                  </a:lnTo>
                  <a:lnTo>
                    <a:pt x="205" y="679"/>
                  </a:lnTo>
                  <a:lnTo>
                    <a:pt x="244" y="676"/>
                  </a:lnTo>
                  <a:lnTo>
                    <a:pt x="1439" y="676"/>
                  </a:lnTo>
                  <a:lnTo>
                    <a:pt x="1460" y="679"/>
                  </a:lnTo>
                  <a:lnTo>
                    <a:pt x="1478" y="688"/>
                  </a:lnTo>
                  <a:lnTo>
                    <a:pt x="1493" y="701"/>
                  </a:lnTo>
                  <a:lnTo>
                    <a:pt x="1504" y="718"/>
                  </a:lnTo>
                  <a:lnTo>
                    <a:pt x="1509" y="739"/>
                  </a:lnTo>
                  <a:lnTo>
                    <a:pt x="2184" y="739"/>
                  </a:lnTo>
                  <a:lnTo>
                    <a:pt x="2184" y="380"/>
                  </a:lnTo>
                  <a:lnTo>
                    <a:pt x="2154" y="369"/>
                  </a:lnTo>
                  <a:lnTo>
                    <a:pt x="2127" y="355"/>
                  </a:lnTo>
                  <a:lnTo>
                    <a:pt x="2102" y="334"/>
                  </a:lnTo>
                  <a:lnTo>
                    <a:pt x="2081" y="312"/>
                  </a:lnTo>
                  <a:lnTo>
                    <a:pt x="2063" y="286"/>
                  </a:lnTo>
                  <a:lnTo>
                    <a:pt x="2050" y="257"/>
                  </a:lnTo>
                  <a:lnTo>
                    <a:pt x="2043" y="226"/>
                  </a:lnTo>
                  <a:lnTo>
                    <a:pt x="2040" y="193"/>
                  </a:lnTo>
                  <a:lnTo>
                    <a:pt x="2043" y="158"/>
                  </a:lnTo>
                  <a:lnTo>
                    <a:pt x="2051" y="125"/>
                  </a:lnTo>
                  <a:lnTo>
                    <a:pt x="2066" y="96"/>
                  </a:lnTo>
                  <a:lnTo>
                    <a:pt x="2085" y="68"/>
                  </a:lnTo>
                  <a:lnTo>
                    <a:pt x="2108" y="45"/>
                  </a:lnTo>
                  <a:lnTo>
                    <a:pt x="2135" y="27"/>
                  </a:lnTo>
                  <a:lnTo>
                    <a:pt x="2166" y="12"/>
                  </a:lnTo>
                  <a:lnTo>
                    <a:pt x="2199" y="3"/>
                  </a:lnTo>
                  <a:lnTo>
                    <a:pt x="2233"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7" name="Freeform 411">
              <a:extLst>
                <a:ext uri="{FF2B5EF4-FFF2-40B4-BE49-F238E27FC236}">
                  <a16:creationId xmlns:a16="http://schemas.microsoft.com/office/drawing/2014/main" id="{07C5169A-826A-E8FE-365F-97EDE0A14611}"/>
                </a:ext>
              </a:extLst>
            </p:cNvPr>
            <p:cNvSpPr>
              <a:spLocks/>
            </p:cNvSpPr>
            <p:nvPr/>
          </p:nvSpPr>
          <p:spPr bwMode="auto">
            <a:xfrm>
              <a:off x="5762625" y="4456113"/>
              <a:ext cx="22225" cy="87313"/>
            </a:xfrm>
            <a:custGeom>
              <a:avLst/>
              <a:gdLst>
                <a:gd name="T0" fmla="*/ 70 w 139"/>
                <a:gd name="T1" fmla="*/ 0 h 551"/>
                <a:gd name="T2" fmla="*/ 88 w 139"/>
                <a:gd name="T3" fmla="*/ 3 h 551"/>
                <a:gd name="T4" fmla="*/ 105 w 139"/>
                <a:gd name="T5" fmla="*/ 10 h 551"/>
                <a:gd name="T6" fmla="*/ 119 w 139"/>
                <a:gd name="T7" fmla="*/ 20 h 551"/>
                <a:gd name="T8" fmla="*/ 130 w 139"/>
                <a:gd name="T9" fmla="*/ 35 h 551"/>
                <a:gd name="T10" fmla="*/ 137 w 139"/>
                <a:gd name="T11" fmla="*/ 51 h 551"/>
                <a:gd name="T12" fmla="*/ 139 w 139"/>
                <a:gd name="T13" fmla="*/ 70 h 551"/>
                <a:gd name="T14" fmla="*/ 139 w 139"/>
                <a:gd name="T15" fmla="*/ 481 h 551"/>
                <a:gd name="T16" fmla="*/ 137 w 139"/>
                <a:gd name="T17" fmla="*/ 499 h 551"/>
                <a:gd name="T18" fmla="*/ 130 w 139"/>
                <a:gd name="T19" fmla="*/ 516 h 551"/>
                <a:gd name="T20" fmla="*/ 119 w 139"/>
                <a:gd name="T21" fmla="*/ 529 h 551"/>
                <a:gd name="T22" fmla="*/ 105 w 139"/>
                <a:gd name="T23" fmla="*/ 541 h 551"/>
                <a:gd name="T24" fmla="*/ 88 w 139"/>
                <a:gd name="T25" fmla="*/ 547 h 551"/>
                <a:gd name="T26" fmla="*/ 70 w 139"/>
                <a:gd name="T27" fmla="*/ 551 h 551"/>
                <a:gd name="T28" fmla="*/ 51 w 139"/>
                <a:gd name="T29" fmla="*/ 547 h 551"/>
                <a:gd name="T30" fmla="*/ 35 w 139"/>
                <a:gd name="T31" fmla="*/ 541 h 551"/>
                <a:gd name="T32" fmla="*/ 20 w 139"/>
                <a:gd name="T33" fmla="*/ 529 h 551"/>
                <a:gd name="T34" fmla="*/ 10 w 139"/>
                <a:gd name="T35" fmla="*/ 516 h 551"/>
                <a:gd name="T36" fmla="*/ 2 w 139"/>
                <a:gd name="T37" fmla="*/ 499 h 551"/>
                <a:gd name="T38" fmla="*/ 0 w 139"/>
                <a:gd name="T39" fmla="*/ 481 h 551"/>
                <a:gd name="T40" fmla="*/ 0 w 139"/>
                <a:gd name="T41" fmla="*/ 70 h 551"/>
                <a:gd name="T42" fmla="*/ 2 w 139"/>
                <a:gd name="T43" fmla="*/ 51 h 551"/>
                <a:gd name="T44" fmla="*/ 10 w 139"/>
                <a:gd name="T45" fmla="*/ 35 h 551"/>
                <a:gd name="T46" fmla="*/ 20 w 139"/>
                <a:gd name="T47" fmla="*/ 20 h 551"/>
                <a:gd name="T48" fmla="*/ 35 w 139"/>
                <a:gd name="T49" fmla="*/ 10 h 551"/>
                <a:gd name="T50" fmla="*/ 51 w 139"/>
                <a:gd name="T51" fmla="*/ 3 h 551"/>
                <a:gd name="T52" fmla="*/ 70 w 139"/>
                <a:gd name="T53"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551">
                  <a:moveTo>
                    <a:pt x="70" y="0"/>
                  </a:moveTo>
                  <a:lnTo>
                    <a:pt x="88" y="3"/>
                  </a:lnTo>
                  <a:lnTo>
                    <a:pt x="105" y="10"/>
                  </a:lnTo>
                  <a:lnTo>
                    <a:pt x="119" y="20"/>
                  </a:lnTo>
                  <a:lnTo>
                    <a:pt x="130" y="35"/>
                  </a:lnTo>
                  <a:lnTo>
                    <a:pt x="137" y="51"/>
                  </a:lnTo>
                  <a:lnTo>
                    <a:pt x="139" y="70"/>
                  </a:lnTo>
                  <a:lnTo>
                    <a:pt x="139" y="481"/>
                  </a:lnTo>
                  <a:lnTo>
                    <a:pt x="137" y="499"/>
                  </a:lnTo>
                  <a:lnTo>
                    <a:pt x="130" y="516"/>
                  </a:lnTo>
                  <a:lnTo>
                    <a:pt x="119" y="529"/>
                  </a:lnTo>
                  <a:lnTo>
                    <a:pt x="105" y="541"/>
                  </a:lnTo>
                  <a:lnTo>
                    <a:pt x="88" y="547"/>
                  </a:lnTo>
                  <a:lnTo>
                    <a:pt x="70" y="551"/>
                  </a:lnTo>
                  <a:lnTo>
                    <a:pt x="51" y="547"/>
                  </a:lnTo>
                  <a:lnTo>
                    <a:pt x="35" y="541"/>
                  </a:lnTo>
                  <a:lnTo>
                    <a:pt x="20" y="529"/>
                  </a:lnTo>
                  <a:lnTo>
                    <a:pt x="10" y="516"/>
                  </a:lnTo>
                  <a:lnTo>
                    <a:pt x="2" y="499"/>
                  </a:lnTo>
                  <a:lnTo>
                    <a:pt x="0" y="481"/>
                  </a:lnTo>
                  <a:lnTo>
                    <a:pt x="0" y="70"/>
                  </a:lnTo>
                  <a:lnTo>
                    <a:pt x="2" y="51"/>
                  </a:lnTo>
                  <a:lnTo>
                    <a:pt x="10" y="35"/>
                  </a:lnTo>
                  <a:lnTo>
                    <a:pt x="20" y="20"/>
                  </a:lnTo>
                  <a:lnTo>
                    <a:pt x="35" y="10"/>
                  </a:lnTo>
                  <a:lnTo>
                    <a:pt x="51" y="3"/>
                  </a:lnTo>
                  <a:lnTo>
                    <a:pt x="70"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8" name="Freeform 412">
              <a:extLst>
                <a:ext uri="{FF2B5EF4-FFF2-40B4-BE49-F238E27FC236}">
                  <a16:creationId xmlns:a16="http://schemas.microsoft.com/office/drawing/2014/main" id="{BA020DCF-B946-3D94-0E4E-BD48D9BAD603}"/>
                </a:ext>
              </a:extLst>
            </p:cNvPr>
            <p:cNvSpPr>
              <a:spLocks/>
            </p:cNvSpPr>
            <p:nvPr/>
          </p:nvSpPr>
          <p:spPr bwMode="auto">
            <a:xfrm>
              <a:off x="5762625" y="4422776"/>
              <a:ext cx="22225" cy="25400"/>
            </a:xfrm>
            <a:custGeom>
              <a:avLst/>
              <a:gdLst>
                <a:gd name="T0" fmla="*/ 70 w 139"/>
                <a:gd name="T1" fmla="*/ 0 h 160"/>
                <a:gd name="T2" fmla="*/ 88 w 139"/>
                <a:gd name="T3" fmla="*/ 2 h 160"/>
                <a:gd name="T4" fmla="*/ 105 w 139"/>
                <a:gd name="T5" fmla="*/ 9 h 160"/>
                <a:gd name="T6" fmla="*/ 119 w 139"/>
                <a:gd name="T7" fmla="*/ 20 h 160"/>
                <a:gd name="T8" fmla="*/ 130 w 139"/>
                <a:gd name="T9" fmla="*/ 34 h 160"/>
                <a:gd name="T10" fmla="*/ 137 w 139"/>
                <a:gd name="T11" fmla="*/ 51 h 160"/>
                <a:gd name="T12" fmla="*/ 139 w 139"/>
                <a:gd name="T13" fmla="*/ 69 h 160"/>
                <a:gd name="T14" fmla="*/ 139 w 139"/>
                <a:gd name="T15" fmla="*/ 90 h 160"/>
                <a:gd name="T16" fmla="*/ 137 w 139"/>
                <a:gd name="T17" fmla="*/ 109 h 160"/>
                <a:gd name="T18" fmla="*/ 130 w 139"/>
                <a:gd name="T19" fmla="*/ 125 h 160"/>
                <a:gd name="T20" fmla="*/ 119 w 139"/>
                <a:gd name="T21" fmla="*/ 140 h 160"/>
                <a:gd name="T22" fmla="*/ 105 w 139"/>
                <a:gd name="T23" fmla="*/ 150 h 160"/>
                <a:gd name="T24" fmla="*/ 88 w 139"/>
                <a:gd name="T25" fmla="*/ 157 h 160"/>
                <a:gd name="T26" fmla="*/ 70 w 139"/>
                <a:gd name="T27" fmla="*/ 160 h 160"/>
                <a:gd name="T28" fmla="*/ 51 w 139"/>
                <a:gd name="T29" fmla="*/ 157 h 160"/>
                <a:gd name="T30" fmla="*/ 35 w 139"/>
                <a:gd name="T31" fmla="*/ 150 h 160"/>
                <a:gd name="T32" fmla="*/ 20 w 139"/>
                <a:gd name="T33" fmla="*/ 140 h 160"/>
                <a:gd name="T34" fmla="*/ 10 w 139"/>
                <a:gd name="T35" fmla="*/ 125 h 160"/>
                <a:gd name="T36" fmla="*/ 2 w 139"/>
                <a:gd name="T37" fmla="*/ 109 h 160"/>
                <a:gd name="T38" fmla="*/ 0 w 139"/>
                <a:gd name="T39" fmla="*/ 90 h 160"/>
                <a:gd name="T40" fmla="*/ 0 w 139"/>
                <a:gd name="T41" fmla="*/ 69 h 160"/>
                <a:gd name="T42" fmla="*/ 2 w 139"/>
                <a:gd name="T43" fmla="*/ 51 h 160"/>
                <a:gd name="T44" fmla="*/ 10 w 139"/>
                <a:gd name="T45" fmla="*/ 34 h 160"/>
                <a:gd name="T46" fmla="*/ 20 w 139"/>
                <a:gd name="T47" fmla="*/ 20 h 160"/>
                <a:gd name="T48" fmla="*/ 35 w 139"/>
                <a:gd name="T49" fmla="*/ 9 h 160"/>
                <a:gd name="T50" fmla="*/ 51 w 139"/>
                <a:gd name="T51" fmla="*/ 2 h 160"/>
                <a:gd name="T52" fmla="*/ 70 w 139"/>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160">
                  <a:moveTo>
                    <a:pt x="70" y="0"/>
                  </a:moveTo>
                  <a:lnTo>
                    <a:pt x="88" y="2"/>
                  </a:lnTo>
                  <a:lnTo>
                    <a:pt x="105" y="9"/>
                  </a:lnTo>
                  <a:lnTo>
                    <a:pt x="119" y="20"/>
                  </a:lnTo>
                  <a:lnTo>
                    <a:pt x="130" y="34"/>
                  </a:lnTo>
                  <a:lnTo>
                    <a:pt x="137" y="51"/>
                  </a:lnTo>
                  <a:lnTo>
                    <a:pt x="139" y="69"/>
                  </a:lnTo>
                  <a:lnTo>
                    <a:pt x="139" y="90"/>
                  </a:lnTo>
                  <a:lnTo>
                    <a:pt x="137" y="109"/>
                  </a:lnTo>
                  <a:lnTo>
                    <a:pt x="130" y="125"/>
                  </a:lnTo>
                  <a:lnTo>
                    <a:pt x="119" y="140"/>
                  </a:lnTo>
                  <a:lnTo>
                    <a:pt x="105" y="150"/>
                  </a:lnTo>
                  <a:lnTo>
                    <a:pt x="88" y="157"/>
                  </a:lnTo>
                  <a:lnTo>
                    <a:pt x="70" y="160"/>
                  </a:lnTo>
                  <a:lnTo>
                    <a:pt x="51" y="157"/>
                  </a:lnTo>
                  <a:lnTo>
                    <a:pt x="35" y="150"/>
                  </a:lnTo>
                  <a:lnTo>
                    <a:pt x="20" y="140"/>
                  </a:lnTo>
                  <a:lnTo>
                    <a:pt x="10" y="125"/>
                  </a:lnTo>
                  <a:lnTo>
                    <a:pt x="2" y="109"/>
                  </a:lnTo>
                  <a:lnTo>
                    <a:pt x="0" y="90"/>
                  </a:lnTo>
                  <a:lnTo>
                    <a:pt x="0" y="69"/>
                  </a:lnTo>
                  <a:lnTo>
                    <a:pt x="2" y="51"/>
                  </a:lnTo>
                  <a:lnTo>
                    <a:pt x="10" y="34"/>
                  </a:lnTo>
                  <a:lnTo>
                    <a:pt x="20" y="20"/>
                  </a:lnTo>
                  <a:lnTo>
                    <a:pt x="35" y="9"/>
                  </a:lnTo>
                  <a:lnTo>
                    <a:pt x="51" y="2"/>
                  </a:lnTo>
                  <a:lnTo>
                    <a:pt x="70"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grpSp>
      <p:sp>
        <p:nvSpPr>
          <p:cNvPr id="3" name="TextBox 2">
            <a:extLst>
              <a:ext uri="{FF2B5EF4-FFF2-40B4-BE49-F238E27FC236}">
                <a16:creationId xmlns:a16="http://schemas.microsoft.com/office/drawing/2014/main" id="{09B6388D-EE3B-68D2-CF2D-CFBEA0935799}"/>
              </a:ext>
            </a:extLst>
          </p:cNvPr>
          <p:cNvSpPr txBox="1"/>
          <p:nvPr/>
        </p:nvSpPr>
        <p:spPr>
          <a:xfrm>
            <a:off x="785611" y="1748235"/>
            <a:ext cx="9105363" cy="2000548"/>
          </a:xfrm>
          <a:prstGeom prst="rect">
            <a:avLst/>
          </a:prstGeom>
          <a:noFill/>
        </p:spPr>
        <p:txBody>
          <a:bodyPr wrap="square" rtlCol="0">
            <a:spAutoFit/>
          </a:bodyPr>
          <a:lstStyle/>
          <a:p>
            <a:r>
              <a:rPr lang="en-US" sz="2800" b="1" dirty="0"/>
              <a:t>Court’s Opinion</a:t>
            </a:r>
          </a:p>
          <a:p>
            <a:pPr marL="342900" indent="-342900">
              <a:buFont typeface="Arial" panose="020B0604020202020204" pitchFamily="34" charset="0"/>
              <a:buChar char="•"/>
            </a:pPr>
            <a:r>
              <a:rPr lang="en-US" sz="2400" dirty="0">
                <a:latin typeface="Aptos" panose="020B0004020202020204" pitchFamily="34" charset="0"/>
              </a:rPr>
              <a:t>I</a:t>
            </a:r>
            <a:r>
              <a:rPr lang="en-US" sz="2400" b="0" i="0" dirty="0">
                <a:effectLst/>
                <a:latin typeface="Aptos" panose="020B0004020202020204" pitchFamily="34" charset="0"/>
              </a:rPr>
              <a:t>ntellectual activities were directly related to the specific expression of the article.</a:t>
            </a:r>
          </a:p>
          <a:p>
            <a:pPr marL="342900" indent="-342900">
              <a:buFont typeface="Arial" panose="020B0604020202020204" pitchFamily="34" charset="0"/>
              <a:buChar char="•"/>
            </a:pPr>
            <a:r>
              <a:rPr lang="en-US" sz="2400" dirty="0">
                <a:latin typeface="Aptos" panose="020B0004020202020204" pitchFamily="34" charset="0"/>
              </a:rPr>
              <a:t>The expression in the article is determined by the relevant personnel of the Plaintiff’s development team. </a:t>
            </a:r>
          </a:p>
        </p:txBody>
      </p:sp>
      <p:sp>
        <p:nvSpPr>
          <p:cNvPr id="9" name="TextBox 8">
            <a:extLst>
              <a:ext uri="{FF2B5EF4-FFF2-40B4-BE49-F238E27FC236}">
                <a16:creationId xmlns:a16="http://schemas.microsoft.com/office/drawing/2014/main" id="{BBF7D3C7-09D8-C909-72D7-9557D1F1B51B}"/>
              </a:ext>
            </a:extLst>
          </p:cNvPr>
          <p:cNvSpPr txBox="1"/>
          <p:nvPr/>
        </p:nvSpPr>
        <p:spPr>
          <a:xfrm>
            <a:off x="785610" y="4003973"/>
            <a:ext cx="9105363" cy="1261884"/>
          </a:xfrm>
          <a:prstGeom prst="rect">
            <a:avLst/>
          </a:prstGeom>
          <a:noFill/>
        </p:spPr>
        <p:txBody>
          <a:bodyPr wrap="square" rtlCol="0">
            <a:spAutoFit/>
          </a:bodyPr>
          <a:lstStyle/>
          <a:p>
            <a:r>
              <a:rPr lang="en-US" sz="2800" b="1" dirty="0"/>
              <a:t>Decision</a:t>
            </a:r>
          </a:p>
          <a:p>
            <a:pPr marL="342900" indent="-342900">
              <a:buFont typeface="Arial" panose="020B0604020202020204" pitchFamily="34" charset="0"/>
              <a:buChar char="•"/>
            </a:pPr>
            <a:r>
              <a:rPr lang="en-US" sz="2400" dirty="0">
                <a:latin typeface="Aptos" panose="020B0004020202020204" pitchFamily="34" charset="0"/>
              </a:rPr>
              <a:t>I</a:t>
            </a:r>
            <a:r>
              <a:rPr lang="en-US" sz="2400" b="0" i="0" dirty="0">
                <a:effectLst/>
                <a:latin typeface="Aptos" panose="020B0004020202020204" pitchFamily="34" charset="0"/>
              </a:rPr>
              <a:t>t is both the expression of the article and its creation process</a:t>
            </a:r>
          </a:p>
          <a:p>
            <a:r>
              <a:rPr lang="en-US" sz="2400" dirty="0">
                <a:latin typeface="Aptos" panose="020B0004020202020204" pitchFamily="34" charset="0"/>
              </a:rPr>
              <a:t>	-&gt; It </a:t>
            </a:r>
            <a:r>
              <a:rPr lang="en-US" sz="2400" b="0" i="0" dirty="0">
                <a:effectLst/>
                <a:latin typeface="Aptos" panose="020B0004020202020204" pitchFamily="34" charset="0"/>
              </a:rPr>
              <a:t>is protected under the copyright law</a:t>
            </a:r>
            <a:endParaRPr lang="en-US" sz="2400" dirty="0">
              <a:latin typeface="Aptos" panose="020B0004020202020204" pitchFamily="34" charset="0"/>
            </a:endParaRPr>
          </a:p>
        </p:txBody>
      </p:sp>
    </p:spTree>
    <p:extLst>
      <p:ext uri="{BB962C8B-B14F-4D97-AF65-F5344CB8AC3E}">
        <p14:creationId xmlns:p14="http://schemas.microsoft.com/office/powerpoint/2010/main" val="167751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etty Images says $1 billion lawsuit is based on 'misconceptions': Digital  Photography Review">
            <a:extLst>
              <a:ext uri="{FF2B5EF4-FFF2-40B4-BE49-F238E27FC236}">
                <a16:creationId xmlns:a16="http://schemas.microsoft.com/office/drawing/2014/main" id="{4A3E4D51-EC93-9DEE-CDAB-C48ED7B5A0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3" b="21943"/>
          <a:stretch/>
        </p:blipFill>
        <p:spPr bwMode="auto">
          <a:xfrm>
            <a:off x="8329397" y="141225"/>
            <a:ext cx="3088773" cy="13635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James Cameron, Academy Award-Winning Filmmaker, Joins Stability AI Board of  Directors">
            <a:extLst>
              <a:ext uri="{FF2B5EF4-FFF2-40B4-BE49-F238E27FC236}">
                <a16:creationId xmlns:a16="http://schemas.microsoft.com/office/drawing/2014/main" id="{FD1B0072-D821-0088-269A-50E40DF23D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2" t="35169" r="22322" b="35366"/>
          <a:stretch/>
        </p:blipFill>
        <p:spPr bwMode="auto">
          <a:xfrm>
            <a:off x="8329397" y="1590843"/>
            <a:ext cx="3088773" cy="901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97DCD6-8A19-DCB3-5BB5-4B932D318A13}"/>
              </a:ext>
            </a:extLst>
          </p:cNvPr>
          <p:cNvSpPr txBox="1"/>
          <p:nvPr/>
        </p:nvSpPr>
        <p:spPr>
          <a:xfrm>
            <a:off x="618024" y="-141225"/>
            <a:ext cx="10800146" cy="271961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mj-lt"/>
                <a:ea typeface="+mj-ea"/>
                <a:cs typeface="+mj-cs"/>
              </a:rPr>
              <a:t>Case in the UK: </a:t>
            </a:r>
          </a:p>
          <a:p>
            <a:pPr>
              <a:lnSpc>
                <a:spcPct val="90000"/>
              </a:lnSpc>
              <a:spcBef>
                <a:spcPct val="0"/>
              </a:spcBef>
              <a:spcAft>
                <a:spcPts val="600"/>
              </a:spcAft>
            </a:pPr>
            <a:r>
              <a:rPr lang="en-US" sz="4400" dirty="0">
                <a:latin typeface="+mj-lt"/>
                <a:ea typeface="+mj-ea"/>
                <a:cs typeface="+mj-cs"/>
              </a:rPr>
              <a:t>Getty Images &amp; Stability AI</a:t>
            </a:r>
          </a:p>
          <a:p>
            <a:pPr>
              <a:lnSpc>
                <a:spcPct val="90000"/>
              </a:lnSpc>
              <a:spcBef>
                <a:spcPct val="0"/>
              </a:spcBef>
              <a:spcAft>
                <a:spcPts val="600"/>
              </a:spcAft>
            </a:pPr>
            <a:r>
              <a:rPr lang="en-US" sz="4400" dirty="0">
                <a:latin typeface="+mj-lt"/>
                <a:ea typeface="+mj-ea"/>
                <a:cs typeface="+mj-cs"/>
              </a:rPr>
              <a:t> </a:t>
            </a:r>
            <a:endParaRPr lang="en-US" sz="4400" i="0" kern="1200" dirty="0">
              <a:solidFill>
                <a:schemeClr val="tx1"/>
              </a:solidFill>
              <a:effectLst/>
              <a:latin typeface="+mj-lt"/>
              <a:ea typeface="+mj-ea"/>
              <a:cs typeface="+mj-cs"/>
            </a:endParaRPr>
          </a:p>
        </p:txBody>
      </p:sp>
      <p:sp>
        <p:nvSpPr>
          <p:cNvPr id="5" name="TextBox 4">
            <a:extLst>
              <a:ext uri="{FF2B5EF4-FFF2-40B4-BE49-F238E27FC236}">
                <a16:creationId xmlns:a16="http://schemas.microsoft.com/office/drawing/2014/main" id="{55B15BC4-E7A4-7DB4-1FB1-A60A76FA7BEC}"/>
              </a:ext>
            </a:extLst>
          </p:cNvPr>
          <p:cNvSpPr txBox="1"/>
          <p:nvPr/>
        </p:nvSpPr>
        <p:spPr>
          <a:xfrm>
            <a:off x="773830" y="2041598"/>
            <a:ext cx="7792654" cy="1384995"/>
          </a:xfrm>
          <a:prstGeom prst="rect">
            <a:avLst/>
          </a:prstGeom>
          <a:noFill/>
        </p:spPr>
        <p:txBody>
          <a:bodyPr wrap="square" rtlCol="0">
            <a:spAutoFit/>
          </a:bodyPr>
          <a:lstStyle/>
          <a:p>
            <a:r>
              <a:rPr lang="en-US" sz="2400" b="1" i="0" dirty="0">
                <a:solidFill>
                  <a:srgbClr val="000000"/>
                </a:solidFill>
                <a:effectLst/>
              </a:rPr>
              <a:t>Getty’s Claims</a:t>
            </a:r>
          </a:p>
          <a:p>
            <a:pPr marL="285750" indent="-285750">
              <a:buFont typeface="Arial" panose="020B0604020202020204" pitchFamily="34" charset="0"/>
              <a:buChar char="•"/>
            </a:pPr>
            <a:r>
              <a:rPr lang="en-US" sz="2000" b="0" i="0" dirty="0">
                <a:solidFill>
                  <a:srgbClr val="333333"/>
                </a:solidFill>
                <a:effectLst/>
                <a:latin typeface="Aptos" panose="020B0004020202020204" pitchFamily="34" charset="0"/>
              </a:rPr>
              <a:t>Stability AI allegedly copied at least 12 million copyrighted images from Getty Images to train its Generative AI models.</a:t>
            </a:r>
            <a:endParaRPr lang="en-US" sz="2000" dirty="0">
              <a:solidFill>
                <a:srgbClr val="000000"/>
              </a:solidFill>
              <a:latin typeface="Aptos" panose="020B0004020202020204" pitchFamily="34" charset="0"/>
            </a:endParaRPr>
          </a:p>
          <a:p>
            <a:pPr marL="285750" indent="-285750">
              <a:buFont typeface="Arial" panose="020B0604020202020204" pitchFamily="34" charset="0"/>
              <a:buChar char="•"/>
            </a:pPr>
            <a:r>
              <a:rPr lang="en-US" sz="2000" dirty="0">
                <a:solidFill>
                  <a:srgbClr val="000000"/>
                </a:solidFill>
                <a:latin typeface="Aptos" panose="020B0004020202020204" pitchFamily="34" charset="0"/>
              </a:rPr>
              <a:t>The </a:t>
            </a:r>
            <a:r>
              <a:rPr lang="en-US" sz="2000" b="0" i="0" dirty="0">
                <a:solidFill>
                  <a:srgbClr val="000000"/>
                </a:solidFill>
                <a:effectLst/>
                <a:latin typeface="Aptos" panose="020B0004020202020204" pitchFamily="34" charset="0"/>
              </a:rPr>
              <a:t>output of Stable Diffusion infringes intellectual property rights.</a:t>
            </a:r>
            <a:endParaRPr lang="en-US" sz="2000" dirty="0">
              <a:solidFill>
                <a:srgbClr val="000000"/>
              </a:solidFill>
              <a:latin typeface="Aptos" panose="020B0004020202020204" pitchFamily="34" charset="0"/>
            </a:endParaRPr>
          </a:p>
        </p:txBody>
      </p:sp>
      <p:sp>
        <p:nvSpPr>
          <p:cNvPr id="6" name="TextBox 5">
            <a:extLst>
              <a:ext uri="{FF2B5EF4-FFF2-40B4-BE49-F238E27FC236}">
                <a16:creationId xmlns:a16="http://schemas.microsoft.com/office/drawing/2014/main" id="{BB8EAFB1-D2E1-A8C4-9BED-1AEEA8728110}"/>
              </a:ext>
            </a:extLst>
          </p:cNvPr>
          <p:cNvSpPr txBox="1"/>
          <p:nvPr/>
        </p:nvSpPr>
        <p:spPr>
          <a:xfrm>
            <a:off x="773830" y="3587111"/>
            <a:ext cx="7792654" cy="1692771"/>
          </a:xfrm>
          <a:prstGeom prst="rect">
            <a:avLst/>
          </a:prstGeom>
          <a:noFill/>
        </p:spPr>
        <p:txBody>
          <a:bodyPr wrap="square" rtlCol="0">
            <a:spAutoFit/>
          </a:bodyPr>
          <a:lstStyle/>
          <a:p>
            <a:r>
              <a:rPr lang="en-US" sz="2400" b="1" i="0" dirty="0">
                <a:solidFill>
                  <a:srgbClr val="000000"/>
                </a:solidFill>
                <a:effectLst/>
              </a:rPr>
              <a:t>Stability’s Claims</a:t>
            </a:r>
          </a:p>
          <a:p>
            <a:pPr marL="285750" indent="-285750">
              <a:buFont typeface="Arial" panose="020B0604020202020204" pitchFamily="34" charset="0"/>
              <a:buChar char="•"/>
            </a:pPr>
            <a:r>
              <a:rPr lang="en-US" sz="2000" b="0" i="0" dirty="0">
                <a:solidFill>
                  <a:srgbClr val="000000"/>
                </a:solidFill>
                <a:effectLst/>
                <a:latin typeface="Aptos" panose="020B0004020202020204" pitchFamily="34" charset="0"/>
              </a:rPr>
              <a:t>Any training and development of Stable Diffusion took place outside of the UK.</a:t>
            </a:r>
          </a:p>
          <a:p>
            <a:pPr marL="285750" indent="-285750">
              <a:buFont typeface="Arial" panose="020B0604020202020204" pitchFamily="34" charset="0"/>
              <a:buChar char="•"/>
            </a:pPr>
            <a:r>
              <a:rPr lang="en-US" sz="2000" dirty="0">
                <a:solidFill>
                  <a:srgbClr val="000000"/>
                </a:solidFill>
                <a:latin typeface="Aptos" panose="020B0004020202020204" pitchFamily="34" charset="0"/>
              </a:rPr>
              <a:t>“Article” </a:t>
            </a:r>
            <a:r>
              <a:rPr lang="en-US" sz="2000" b="0" i="0" dirty="0">
                <a:solidFill>
                  <a:srgbClr val="000000"/>
                </a:solidFill>
                <a:effectLst/>
                <a:latin typeface="Aptos" panose="020B0004020202020204" pitchFamily="34" charset="0"/>
              </a:rPr>
              <a:t>is something that is a physical and tangible item, rather than something intangible like Stable Diffusion.</a:t>
            </a:r>
            <a:endParaRPr lang="en-US" sz="2000" dirty="0">
              <a:solidFill>
                <a:srgbClr val="000000"/>
              </a:solidFill>
              <a:latin typeface="Aptos" panose="020B0004020202020204" pitchFamily="34" charset="0"/>
            </a:endParaRPr>
          </a:p>
        </p:txBody>
      </p:sp>
      <p:sp>
        <p:nvSpPr>
          <p:cNvPr id="7" name="TextBox 6">
            <a:extLst>
              <a:ext uri="{FF2B5EF4-FFF2-40B4-BE49-F238E27FC236}">
                <a16:creationId xmlns:a16="http://schemas.microsoft.com/office/drawing/2014/main" id="{4E34656F-9036-9F13-A35E-41521C3D22AE}"/>
              </a:ext>
            </a:extLst>
          </p:cNvPr>
          <p:cNvSpPr txBox="1"/>
          <p:nvPr/>
        </p:nvSpPr>
        <p:spPr>
          <a:xfrm>
            <a:off x="773830" y="5440400"/>
            <a:ext cx="7792654" cy="1077218"/>
          </a:xfrm>
          <a:prstGeom prst="rect">
            <a:avLst/>
          </a:prstGeom>
          <a:noFill/>
        </p:spPr>
        <p:txBody>
          <a:bodyPr wrap="square" rtlCol="0">
            <a:spAutoFit/>
          </a:bodyPr>
          <a:lstStyle/>
          <a:p>
            <a:r>
              <a:rPr lang="en-US" sz="2400" b="1" i="0" dirty="0">
                <a:solidFill>
                  <a:srgbClr val="000000"/>
                </a:solidFill>
                <a:effectLst/>
              </a:rPr>
              <a:t>Justice Claim</a:t>
            </a:r>
          </a:p>
          <a:p>
            <a:pPr marL="342900" indent="-342900">
              <a:buFont typeface="Arial" panose="020B0604020202020204" pitchFamily="34" charset="0"/>
              <a:buChar char="•"/>
            </a:pPr>
            <a:r>
              <a:rPr lang="en-US" sz="2000" dirty="0">
                <a:solidFill>
                  <a:srgbClr val="000000"/>
                </a:solidFill>
              </a:rPr>
              <a:t>The justice was not convinced by the claims of Stability.</a:t>
            </a:r>
          </a:p>
          <a:p>
            <a:pPr marL="342900" indent="-342900">
              <a:buFont typeface="Arial" panose="020B0604020202020204" pitchFamily="34" charset="0"/>
              <a:buChar char="•"/>
            </a:pPr>
            <a:r>
              <a:rPr lang="en-US" sz="2000" dirty="0">
                <a:solidFill>
                  <a:srgbClr val="000000"/>
                </a:solidFill>
              </a:rPr>
              <a:t>The case is still ongoing.</a:t>
            </a:r>
            <a:endParaRPr lang="en-US" sz="2000" i="0" dirty="0">
              <a:solidFill>
                <a:srgbClr val="000000"/>
              </a:solidFill>
              <a:effectLst/>
            </a:endParaRPr>
          </a:p>
        </p:txBody>
      </p:sp>
    </p:spTree>
    <p:extLst>
      <p:ext uri="{BB962C8B-B14F-4D97-AF65-F5344CB8AC3E}">
        <p14:creationId xmlns:p14="http://schemas.microsoft.com/office/powerpoint/2010/main" val="31251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389C7-2429-5BAB-CA50-194EC4AA659E}"/>
            </a:ext>
          </a:extLst>
        </p:cNvPr>
        <p:cNvGrpSpPr/>
        <p:nvPr/>
      </p:nvGrpSpPr>
      <p:grpSpPr>
        <a:xfrm>
          <a:off x="0" y="0"/>
          <a:ext cx="0" cy="0"/>
          <a:chOff x="0" y="0"/>
          <a:chExt cx="0" cy="0"/>
        </a:xfrm>
      </p:grpSpPr>
      <p:pic>
        <p:nvPicPr>
          <p:cNvPr id="7170" name="Picture 2" descr="👩💻 The Complicated History of AI and Copyright Infringement: An  Unstoppable Force Meets An Army">
            <a:extLst>
              <a:ext uri="{FF2B5EF4-FFF2-40B4-BE49-F238E27FC236}">
                <a16:creationId xmlns:a16="http://schemas.microsoft.com/office/drawing/2014/main" id="{55A0CCB5-11E8-E48F-E0B6-AB6CCEADD893}"/>
              </a:ext>
            </a:extLst>
          </p:cNvPr>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t="26273" b="39502"/>
          <a:stretch/>
        </p:blipFill>
        <p:spPr bwMode="auto">
          <a:xfrm>
            <a:off x="20" y="-39"/>
            <a:ext cx="12191980" cy="41727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AAC8C5D8-71EF-77A2-393C-FE1D60AE1896}"/>
              </a:ext>
            </a:extLst>
          </p:cNvPr>
          <p:cNvGraphicFramePr/>
          <p:nvPr/>
        </p:nvGraphicFramePr>
        <p:xfrm>
          <a:off x="1697150" y="1777285"/>
          <a:ext cx="8128000" cy="4425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A645D876-CD11-18A2-F6CC-0FF20C5FF35A}"/>
              </a:ext>
            </a:extLst>
          </p:cNvPr>
          <p:cNvSpPr/>
          <p:nvPr/>
        </p:nvSpPr>
        <p:spPr>
          <a:xfrm>
            <a:off x="-22302" y="-39"/>
            <a:ext cx="6096000" cy="6858039"/>
          </a:xfrm>
          <a:prstGeom prst="rect">
            <a:avLst/>
          </a:prstGeom>
          <a:solidFill>
            <a:schemeClr val="bg1">
              <a:alpha val="7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5093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665D77-57E4-E45C-BD41-99FD706489AC}"/>
              </a:ext>
            </a:extLst>
          </p:cNvPr>
          <p:cNvSpPr txBox="1"/>
          <p:nvPr/>
        </p:nvSpPr>
        <p:spPr>
          <a:xfrm>
            <a:off x="674557" y="569626"/>
            <a:ext cx="9278912" cy="769441"/>
          </a:xfrm>
          <a:prstGeom prst="rect">
            <a:avLst/>
          </a:prstGeom>
          <a:noFill/>
        </p:spPr>
        <p:txBody>
          <a:bodyPr wrap="square" rtlCol="0">
            <a:spAutoFit/>
          </a:bodyPr>
          <a:lstStyle/>
          <a:p>
            <a:r>
              <a:rPr lang="en-US" sz="4400" dirty="0"/>
              <a:t>AI Developer</a:t>
            </a:r>
          </a:p>
        </p:txBody>
      </p:sp>
      <p:pic>
        <p:nvPicPr>
          <p:cNvPr id="7" name="Picture 6" descr="A document with text and a yellow text&#10;&#10;Description automatically generated with medium confidence">
            <a:extLst>
              <a:ext uri="{FF2B5EF4-FFF2-40B4-BE49-F238E27FC236}">
                <a16:creationId xmlns:a16="http://schemas.microsoft.com/office/drawing/2014/main" id="{521E0DA0-EC2A-5AE0-5E09-A1DE068446A5}"/>
              </a:ext>
            </a:extLst>
          </p:cNvPr>
          <p:cNvPicPr>
            <a:picLocks noChangeAspect="1"/>
          </p:cNvPicPr>
          <p:nvPr/>
        </p:nvPicPr>
        <p:blipFill>
          <a:blip r:embed="rId5"/>
          <a:stretch>
            <a:fillRect/>
          </a:stretch>
        </p:blipFill>
        <p:spPr>
          <a:xfrm>
            <a:off x="674557" y="2345090"/>
            <a:ext cx="9745301" cy="3772375"/>
          </a:xfrm>
          <a:prstGeom prst="rect">
            <a:avLst/>
          </a:prstGeom>
        </p:spPr>
      </p:pic>
      <p:sp>
        <p:nvSpPr>
          <p:cNvPr id="8" name="TextBox 7">
            <a:extLst>
              <a:ext uri="{FF2B5EF4-FFF2-40B4-BE49-F238E27FC236}">
                <a16:creationId xmlns:a16="http://schemas.microsoft.com/office/drawing/2014/main" id="{8A2004A8-E508-E99A-C1DE-9206729CDAD5}"/>
              </a:ext>
            </a:extLst>
          </p:cNvPr>
          <p:cNvSpPr txBox="1"/>
          <p:nvPr/>
        </p:nvSpPr>
        <p:spPr>
          <a:xfrm>
            <a:off x="674557" y="1596978"/>
            <a:ext cx="10002029" cy="830997"/>
          </a:xfrm>
          <a:prstGeom prst="rect">
            <a:avLst/>
          </a:prstGeom>
          <a:noFill/>
        </p:spPr>
        <p:txBody>
          <a:bodyPr wrap="square" rtlCol="0">
            <a:spAutoFit/>
          </a:bodyPr>
          <a:lstStyle/>
          <a:p>
            <a:r>
              <a:rPr lang="en-US" sz="2400" b="1" dirty="0">
                <a:latin typeface="Aptos" panose="020B0004020202020204" pitchFamily="34" charset="0"/>
              </a:rPr>
              <a:t>Points of view from OpenAI</a:t>
            </a:r>
            <a:r>
              <a:rPr lang="en-US" sz="2400" dirty="0">
                <a:latin typeface="Aptos" panose="020B0004020202020204" pitchFamily="34" charset="0"/>
              </a:rPr>
              <a:t>: </a:t>
            </a:r>
            <a:r>
              <a:rPr lang="en-US" sz="2400" b="0" i="0" dirty="0">
                <a:solidFill>
                  <a:srgbClr val="2A2A2A"/>
                </a:solidFill>
                <a:effectLst/>
                <a:latin typeface="Aptos" panose="020B0004020202020204" pitchFamily="34" charset="0"/>
              </a:rPr>
              <a:t> sharing further details regarding their training data would facilitate the replication of their cutting-edge AI models</a:t>
            </a:r>
            <a:endParaRPr lang="en-US" sz="2400" dirty="0">
              <a:latin typeface="Aptos" panose="020B0004020202020204" pitchFamily="34" charset="0"/>
            </a:endParaRPr>
          </a:p>
        </p:txBody>
      </p:sp>
      <p:grpSp>
        <p:nvGrpSpPr>
          <p:cNvPr id="9" name="Group 8">
            <a:extLst>
              <a:ext uri="{FF2B5EF4-FFF2-40B4-BE49-F238E27FC236}">
                <a16:creationId xmlns:a16="http://schemas.microsoft.com/office/drawing/2014/main" id="{B97EBDEA-6A7F-1526-5238-5B5FBDB63442}"/>
              </a:ext>
            </a:extLst>
          </p:cNvPr>
          <p:cNvGrpSpPr/>
          <p:nvPr/>
        </p:nvGrpSpPr>
        <p:grpSpPr>
          <a:xfrm>
            <a:off x="128200" y="0"/>
            <a:ext cx="3821910" cy="4191000"/>
            <a:chOff x="6294438" y="2682875"/>
            <a:chExt cx="509588" cy="558800"/>
          </a:xfrm>
          <a:solidFill>
            <a:schemeClr val="accent3">
              <a:alpha val="9000"/>
            </a:schemeClr>
          </a:solidFill>
        </p:grpSpPr>
        <p:sp>
          <p:nvSpPr>
            <p:cNvPr id="11" name="Freeform 131">
              <a:extLst>
                <a:ext uri="{FF2B5EF4-FFF2-40B4-BE49-F238E27FC236}">
                  <a16:creationId xmlns:a16="http://schemas.microsoft.com/office/drawing/2014/main" id="{AD5C6DAA-8BDA-2C66-726B-EE232BBF2EAD}"/>
                </a:ext>
              </a:extLst>
            </p:cNvPr>
            <p:cNvSpPr>
              <a:spLocks noEditPoints="1"/>
            </p:cNvSpPr>
            <p:nvPr/>
          </p:nvSpPr>
          <p:spPr bwMode="auto">
            <a:xfrm>
              <a:off x="6376988" y="2768600"/>
              <a:ext cx="342900" cy="473075"/>
            </a:xfrm>
            <a:custGeom>
              <a:avLst/>
              <a:gdLst>
                <a:gd name="T0" fmla="*/ 719 w 1942"/>
                <a:gd name="T1" fmla="*/ 319 h 2978"/>
                <a:gd name="T2" fmla="*/ 459 w 1942"/>
                <a:gd name="T3" fmla="*/ 496 h 2978"/>
                <a:gd name="T4" fmla="*/ 291 w 1942"/>
                <a:gd name="T5" fmla="*/ 769 h 2978"/>
                <a:gd name="T6" fmla="*/ 248 w 1942"/>
                <a:gd name="T7" fmla="*/ 1100 h 2978"/>
                <a:gd name="T8" fmla="*/ 300 w 1942"/>
                <a:gd name="T9" fmla="*/ 1365 h 2978"/>
                <a:gd name="T10" fmla="*/ 397 w 1942"/>
                <a:gd name="T11" fmla="*/ 1566 h 2978"/>
                <a:gd name="T12" fmla="*/ 508 w 1942"/>
                <a:gd name="T13" fmla="*/ 1751 h 2978"/>
                <a:gd name="T14" fmla="*/ 577 w 1942"/>
                <a:gd name="T15" fmla="*/ 1960 h 2978"/>
                <a:gd name="T16" fmla="*/ 619 w 1942"/>
                <a:gd name="T17" fmla="*/ 2104 h 2978"/>
                <a:gd name="T18" fmla="*/ 1288 w 1942"/>
                <a:gd name="T19" fmla="*/ 2140 h 2978"/>
                <a:gd name="T20" fmla="*/ 1361 w 1942"/>
                <a:gd name="T21" fmla="*/ 2035 h 2978"/>
                <a:gd name="T22" fmla="*/ 1398 w 1942"/>
                <a:gd name="T23" fmla="*/ 1831 h 2978"/>
                <a:gd name="T24" fmla="*/ 1503 w 1942"/>
                <a:gd name="T25" fmla="*/ 1636 h 2978"/>
                <a:gd name="T26" fmla="*/ 1606 w 1942"/>
                <a:gd name="T27" fmla="*/ 1452 h 2978"/>
                <a:gd name="T28" fmla="*/ 1682 w 1942"/>
                <a:gd name="T29" fmla="*/ 1216 h 2978"/>
                <a:gd name="T30" fmla="*/ 1686 w 1942"/>
                <a:gd name="T31" fmla="*/ 899 h 2978"/>
                <a:gd name="T32" fmla="*/ 1564 w 1942"/>
                <a:gd name="T33" fmla="*/ 596 h 2978"/>
                <a:gd name="T34" fmla="*/ 1337 w 1942"/>
                <a:gd name="T35" fmla="*/ 375 h 2978"/>
                <a:gd name="T36" fmla="*/ 1038 w 1942"/>
                <a:gd name="T37" fmla="*/ 275 h 2978"/>
                <a:gd name="T38" fmla="*/ 1204 w 1942"/>
                <a:gd name="T39" fmla="*/ 31 h 2978"/>
                <a:gd name="T40" fmla="*/ 1544 w 1942"/>
                <a:gd name="T41" fmla="*/ 201 h 2978"/>
                <a:gd name="T42" fmla="*/ 1797 w 1942"/>
                <a:gd name="T43" fmla="*/ 490 h 2978"/>
                <a:gd name="T44" fmla="*/ 1929 w 1942"/>
                <a:gd name="T45" fmla="*/ 868 h 2978"/>
                <a:gd name="T46" fmla="*/ 1927 w 1942"/>
                <a:gd name="T47" fmla="*/ 1240 h 2978"/>
                <a:gd name="T48" fmla="*/ 1852 w 1942"/>
                <a:gd name="T49" fmla="*/ 1515 h 2978"/>
                <a:gd name="T50" fmla="*/ 1748 w 1942"/>
                <a:gd name="T51" fmla="*/ 1720 h 2978"/>
                <a:gd name="T52" fmla="*/ 1641 w 1942"/>
                <a:gd name="T53" fmla="*/ 1898 h 2978"/>
                <a:gd name="T54" fmla="*/ 1605 w 1942"/>
                <a:gd name="T55" fmla="*/ 2058 h 2978"/>
                <a:gd name="T56" fmla="*/ 1505 w 1942"/>
                <a:gd name="T57" fmla="*/ 2287 h 2978"/>
                <a:gd name="T58" fmla="*/ 1424 w 1942"/>
                <a:gd name="T59" fmla="*/ 2440 h 2978"/>
                <a:gd name="T60" fmla="*/ 1417 w 1942"/>
                <a:gd name="T61" fmla="*/ 2584 h 2978"/>
                <a:gd name="T62" fmla="*/ 1414 w 1942"/>
                <a:gd name="T63" fmla="*/ 2651 h 2978"/>
                <a:gd name="T64" fmla="*/ 1385 w 1942"/>
                <a:gd name="T65" fmla="*/ 2739 h 2978"/>
                <a:gd name="T66" fmla="*/ 1283 w 1942"/>
                <a:gd name="T67" fmla="*/ 2836 h 2978"/>
                <a:gd name="T68" fmla="*/ 1134 w 1942"/>
                <a:gd name="T69" fmla="*/ 2956 h 2978"/>
                <a:gd name="T70" fmla="*/ 853 w 1942"/>
                <a:gd name="T71" fmla="*/ 2976 h 2978"/>
                <a:gd name="T72" fmla="*/ 730 w 1942"/>
                <a:gd name="T73" fmla="*/ 2870 h 2978"/>
                <a:gd name="T74" fmla="*/ 581 w 1942"/>
                <a:gd name="T75" fmla="*/ 2772 h 2978"/>
                <a:gd name="T76" fmla="*/ 532 w 1942"/>
                <a:gd name="T77" fmla="*/ 2669 h 2978"/>
                <a:gd name="T78" fmla="*/ 528 w 1942"/>
                <a:gd name="T79" fmla="*/ 2623 h 2978"/>
                <a:gd name="T80" fmla="*/ 522 w 1942"/>
                <a:gd name="T81" fmla="*/ 2500 h 2978"/>
                <a:gd name="T82" fmla="*/ 515 w 1942"/>
                <a:gd name="T83" fmla="*/ 2363 h 2978"/>
                <a:gd name="T84" fmla="*/ 361 w 1942"/>
                <a:gd name="T85" fmla="*/ 2154 h 2978"/>
                <a:gd name="T86" fmla="*/ 325 w 1942"/>
                <a:gd name="T87" fmla="*/ 1956 h 2978"/>
                <a:gd name="T88" fmla="*/ 237 w 1942"/>
                <a:gd name="T89" fmla="*/ 1789 h 2978"/>
                <a:gd name="T90" fmla="*/ 132 w 1942"/>
                <a:gd name="T91" fmla="*/ 1604 h 2978"/>
                <a:gd name="T92" fmla="*/ 40 w 1942"/>
                <a:gd name="T93" fmla="*/ 1360 h 2978"/>
                <a:gd name="T94" fmla="*/ 0 w 1942"/>
                <a:gd name="T95" fmla="*/ 1036 h 2978"/>
                <a:gd name="T96" fmla="*/ 77 w 1942"/>
                <a:gd name="T97" fmla="*/ 633 h 2978"/>
                <a:gd name="T98" fmla="*/ 285 w 1942"/>
                <a:gd name="T99" fmla="*/ 305 h 2978"/>
                <a:gd name="T100" fmla="*/ 594 w 1942"/>
                <a:gd name="T101" fmla="*/ 82 h 2978"/>
                <a:gd name="T102" fmla="*/ 971 w 1942"/>
                <a:gd name="T103" fmla="*/ 0 h 2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42" h="2978">
                  <a:moveTo>
                    <a:pt x="971" y="271"/>
                  </a:moveTo>
                  <a:lnTo>
                    <a:pt x="905" y="275"/>
                  </a:lnTo>
                  <a:lnTo>
                    <a:pt x="841" y="284"/>
                  </a:lnTo>
                  <a:lnTo>
                    <a:pt x="779" y="299"/>
                  </a:lnTo>
                  <a:lnTo>
                    <a:pt x="719" y="319"/>
                  </a:lnTo>
                  <a:lnTo>
                    <a:pt x="660" y="346"/>
                  </a:lnTo>
                  <a:lnTo>
                    <a:pt x="605" y="377"/>
                  </a:lnTo>
                  <a:lnTo>
                    <a:pt x="553" y="412"/>
                  </a:lnTo>
                  <a:lnTo>
                    <a:pt x="505" y="452"/>
                  </a:lnTo>
                  <a:lnTo>
                    <a:pt x="459" y="496"/>
                  </a:lnTo>
                  <a:lnTo>
                    <a:pt x="417" y="544"/>
                  </a:lnTo>
                  <a:lnTo>
                    <a:pt x="380" y="596"/>
                  </a:lnTo>
                  <a:lnTo>
                    <a:pt x="345" y="651"/>
                  </a:lnTo>
                  <a:lnTo>
                    <a:pt x="316" y="708"/>
                  </a:lnTo>
                  <a:lnTo>
                    <a:pt x="291" y="769"/>
                  </a:lnTo>
                  <a:lnTo>
                    <a:pt x="272" y="833"/>
                  </a:lnTo>
                  <a:lnTo>
                    <a:pt x="258" y="899"/>
                  </a:lnTo>
                  <a:lnTo>
                    <a:pt x="249" y="966"/>
                  </a:lnTo>
                  <a:lnTo>
                    <a:pt x="246" y="1036"/>
                  </a:lnTo>
                  <a:lnTo>
                    <a:pt x="248" y="1100"/>
                  </a:lnTo>
                  <a:lnTo>
                    <a:pt x="253" y="1160"/>
                  </a:lnTo>
                  <a:lnTo>
                    <a:pt x="261" y="1216"/>
                  </a:lnTo>
                  <a:lnTo>
                    <a:pt x="272" y="1269"/>
                  </a:lnTo>
                  <a:lnTo>
                    <a:pt x="285" y="1319"/>
                  </a:lnTo>
                  <a:lnTo>
                    <a:pt x="300" y="1365"/>
                  </a:lnTo>
                  <a:lnTo>
                    <a:pt x="317" y="1410"/>
                  </a:lnTo>
                  <a:lnTo>
                    <a:pt x="336" y="1452"/>
                  </a:lnTo>
                  <a:lnTo>
                    <a:pt x="356" y="1491"/>
                  </a:lnTo>
                  <a:lnTo>
                    <a:pt x="377" y="1529"/>
                  </a:lnTo>
                  <a:lnTo>
                    <a:pt x="397" y="1566"/>
                  </a:lnTo>
                  <a:lnTo>
                    <a:pt x="419" y="1601"/>
                  </a:lnTo>
                  <a:lnTo>
                    <a:pt x="439" y="1635"/>
                  </a:lnTo>
                  <a:lnTo>
                    <a:pt x="463" y="1674"/>
                  </a:lnTo>
                  <a:lnTo>
                    <a:pt x="486" y="1713"/>
                  </a:lnTo>
                  <a:lnTo>
                    <a:pt x="508" y="1751"/>
                  </a:lnTo>
                  <a:lnTo>
                    <a:pt x="528" y="1790"/>
                  </a:lnTo>
                  <a:lnTo>
                    <a:pt x="545" y="1831"/>
                  </a:lnTo>
                  <a:lnTo>
                    <a:pt x="559" y="1872"/>
                  </a:lnTo>
                  <a:lnTo>
                    <a:pt x="570" y="1915"/>
                  </a:lnTo>
                  <a:lnTo>
                    <a:pt x="577" y="1960"/>
                  </a:lnTo>
                  <a:lnTo>
                    <a:pt x="579" y="2008"/>
                  </a:lnTo>
                  <a:lnTo>
                    <a:pt x="582" y="2035"/>
                  </a:lnTo>
                  <a:lnTo>
                    <a:pt x="591" y="2060"/>
                  </a:lnTo>
                  <a:lnTo>
                    <a:pt x="603" y="2083"/>
                  </a:lnTo>
                  <a:lnTo>
                    <a:pt x="619" y="2104"/>
                  </a:lnTo>
                  <a:lnTo>
                    <a:pt x="636" y="2123"/>
                  </a:lnTo>
                  <a:lnTo>
                    <a:pt x="654" y="2140"/>
                  </a:lnTo>
                  <a:lnTo>
                    <a:pt x="671" y="2154"/>
                  </a:lnTo>
                  <a:lnTo>
                    <a:pt x="1271" y="2154"/>
                  </a:lnTo>
                  <a:lnTo>
                    <a:pt x="1288" y="2140"/>
                  </a:lnTo>
                  <a:lnTo>
                    <a:pt x="1306" y="2123"/>
                  </a:lnTo>
                  <a:lnTo>
                    <a:pt x="1324" y="2104"/>
                  </a:lnTo>
                  <a:lnTo>
                    <a:pt x="1339" y="2083"/>
                  </a:lnTo>
                  <a:lnTo>
                    <a:pt x="1352" y="2060"/>
                  </a:lnTo>
                  <a:lnTo>
                    <a:pt x="1361" y="2035"/>
                  </a:lnTo>
                  <a:lnTo>
                    <a:pt x="1364" y="2008"/>
                  </a:lnTo>
                  <a:lnTo>
                    <a:pt x="1366" y="1960"/>
                  </a:lnTo>
                  <a:lnTo>
                    <a:pt x="1373" y="1915"/>
                  </a:lnTo>
                  <a:lnTo>
                    <a:pt x="1384" y="1872"/>
                  </a:lnTo>
                  <a:lnTo>
                    <a:pt x="1398" y="1831"/>
                  </a:lnTo>
                  <a:lnTo>
                    <a:pt x="1415" y="1791"/>
                  </a:lnTo>
                  <a:lnTo>
                    <a:pt x="1435" y="1751"/>
                  </a:lnTo>
                  <a:lnTo>
                    <a:pt x="1456" y="1713"/>
                  </a:lnTo>
                  <a:lnTo>
                    <a:pt x="1479" y="1675"/>
                  </a:lnTo>
                  <a:lnTo>
                    <a:pt x="1503" y="1636"/>
                  </a:lnTo>
                  <a:lnTo>
                    <a:pt x="1524" y="1602"/>
                  </a:lnTo>
                  <a:lnTo>
                    <a:pt x="1545" y="1567"/>
                  </a:lnTo>
                  <a:lnTo>
                    <a:pt x="1566" y="1530"/>
                  </a:lnTo>
                  <a:lnTo>
                    <a:pt x="1587" y="1491"/>
                  </a:lnTo>
                  <a:lnTo>
                    <a:pt x="1606" y="1452"/>
                  </a:lnTo>
                  <a:lnTo>
                    <a:pt x="1625" y="1410"/>
                  </a:lnTo>
                  <a:lnTo>
                    <a:pt x="1642" y="1365"/>
                  </a:lnTo>
                  <a:lnTo>
                    <a:pt x="1657" y="1319"/>
                  </a:lnTo>
                  <a:lnTo>
                    <a:pt x="1670" y="1269"/>
                  </a:lnTo>
                  <a:lnTo>
                    <a:pt x="1682" y="1216"/>
                  </a:lnTo>
                  <a:lnTo>
                    <a:pt x="1690" y="1160"/>
                  </a:lnTo>
                  <a:lnTo>
                    <a:pt x="1695" y="1100"/>
                  </a:lnTo>
                  <a:lnTo>
                    <a:pt x="1697" y="1036"/>
                  </a:lnTo>
                  <a:lnTo>
                    <a:pt x="1694" y="966"/>
                  </a:lnTo>
                  <a:lnTo>
                    <a:pt x="1686" y="899"/>
                  </a:lnTo>
                  <a:lnTo>
                    <a:pt x="1670" y="832"/>
                  </a:lnTo>
                  <a:lnTo>
                    <a:pt x="1651" y="769"/>
                  </a:lnTo>
                  <a:lnTo>
                    <a:pt x="1627" y="708"/>
                  </a:lnTo>
                  <a:lnTo>
                    <a:pt x="1597" y="650"/>
                  </a:lnTo>
                  <a:lnTo>
                    <a:pt x="1564" y="596"/>
                  </a:lnTo>
                  <a:lnTo>
                    <a:pt x="1526" y="544"/>
                  </a:lnTo>
                  <a:lnTo>
                    <a:pt x="1484" y="496"/>
                  </a:lnTo>
                  <a:lnTo>
                    <a:pt x="1439" y="452"/>
                  </a:lnTo>
                  <a:lnTo>
                    <a:pt x="1390" y="411"/>
                  </a:lnTo>
                  <a:lnTo>
                    <a:pt x="1337" y="375"/>
                  </a:lnTo>
                  <a:lnTo>
                    <a:pt x="1282" y="346"/>
                  </a:lnTo>
                  <a:lnTo>
                    <a:pt x="1224" y="319"/>
                  </a:lnTo>
                  <a:lnTo>
                    <a:pt x="1164" y="299"/>
                  </a:lnTo>
                  <a:lnTo>
                    <a:pt x="1102" y="284"/>
                  </a:lnTo>
                  <a:lnTo>
                    <a:pt x="1038" y="275"/>
                  </a:lnTo>
                  <a:lnTo>
                    <a:pt x="971" y="271"/>
                  </a:lnTo>
                  <a:close/>
                  <a:moveTo>
                    <a:pt x="971" y="0"/>
                  </a:moveTo>
                  <a:lnTo>
                    <a:pt x="1051" y="4"/>
                  </a:lnTo>
                  <a:lnTo>
                    <a:pt x="1129" y="15"/>
                  </a:lnTo>
                  <a:lnTo>
                    <a:pt x="1204" y="31"/>
                  </a:lnTo>
                  <a:lnTo>
                    <a:pt x="1278" y="54"/>
                  </a:lnTo>
                  <a:lnTo>
                    <a:pt x="1349" y="82"/>
                  </a:lnTo>
                  <a:lnTo>
                    <a:pt x="1417" y="117"/>
                  </a:lnTo>
                  <a:lnTo>
                    <a:pt x="1482" y="156"/>
                  </a:lnTo>
                  <a:lnTo>
                    <a:pt x="1544" y="201"/>
                  </a:lnTo>
                  <a:lnTo>
                    <a:pt x="1602" y="250"/>
                  </a:lnTo>
                  <a:lnTo>
                    <a:pt x="1657" y="305"/>
                  </a:lnTo>
                  <a:lnTo>
                    <a:pt x="1708" y="362"/>
                  </a:lnTo>
                  <a:lnTo>
                    <a:pt x="1755" y="425"/>
                  </a:lnTo>
                  <a:lnTo>
                    <a:pt x="1797" y="490"/>
                  </a:lnTo>
                  <a:lnTo>
                    <a:pt x="1834" y="560"/>
                  </a:lnTo>
                  <a:lnTo>
                    <a:pt x="1866" y="633"/>
                  </a:lnTo>
                  <a:lnTo>
                    <a:pt x="1892" y="709"/>
                  </a:lnTo>
                  <a:lnTo>
                    <a:pt x="1914" y="787"/>
                  </a:lnTo>
                  <a:lnTo>
                    <a:pt x="1929" y="868"/>
                  </a:lnTo>
                  <a:lnTo>
                    <a:pt x="1939" y="951"/>
                  </a:lnTo>
                  <a:lnTo>
                    <a:pt x="1942" y="1036"/>
                  </a:lnTo>
                  <a:lnTo>
                    <a:pt x="1940" y="1108"/>
                  </a:lnTo>
                  <a:lnTo>
                    <a:pt x="1935" y="1176"/>
                  </a:lnTo>
                  <a:lnTo>
                    <a:pt x="1927" y="1240"/>
                  </a:lnTo>
                  <a:lnTo>
                    <a:pt x="1916" y="1302"/>
                  </a:lnTo>
                  <a:lnTo>
                    <a:pt x="1903" y="1360"/>
                  </a:lnTo>
                  <a:lnTo>
                    <a:pt x="1888" y="1414"/>
                  </a:lnTo>
                  <a:lnTo>
                    <a:pt x="1870" y="1466"/>
                  </a:lnTo>
                  <a:lnTo>
                    <a:pt x="1852" y="1515"/>
                  </a:lnTo>
                  <a:lnTo>
                    <a:pt x="1832" y="1560"/>
                  </a:lnTo>
                  <a:lnTo>
                    <a:pt x="1812" y="1603"/>
                  </a:lnTo>
                  <a:lnTo>
                    <a:pt x="1790" y="1645"/>
                  </a:lnTo>
                  <a:lnTo>
                    <a:pt x="1769" y="1684"/>
                  </a:lnTo>
                  <a:lnTo>
                    <a:pt x="1748" y="1720"/>
                  </a:lnTo>
                  <a:lnTo>
                    <a:pt x="1727" y="1755"/>
                  </a:lnTo>
                  <a:lnTo>
                    <a:pt x="1706" y="1788"/>
                  </a:lnTo>
                  <a:lnTo>
                    <a:pt x="1682" y="1829"/>
                  </a:lnTo>
                  <a:lnTo>
                    <a:pt x="1659" y="1865"/>
                  </a:lnTo>
                  <a:lnTo>
                    <a:pt x="1641" y="1898"/>
                  </a:lnTo>
                  <a:lnTo>
                    <a:pt x="1627" y="1928"/>
                  </a:lnTo>
                  <a:lnTo>
                    <a:pt x="1617" y="1956"/>
                  </a:lnTo>
                  <a:lnTo>
                    <a:pt x="1610" y="1983"/>
                  </a:lnTo>
                  <a:lnTo>
                    <a:pt x="1608" y="2008"/>
                  </a:lnTo>
                  <a:lnTo>
                    <a:pt x="1605" y="2058"/>
                  </a:lnTo>
                  <a:lnTo>
                    <a:pt x="1596" y="2106"/>
                  </a:lnTo>
                  <a:lnTo>
                    <a:pt x="1582" y="2154"/>
                  </a:lnTo>
                  <a:lnTo>
                    <a:pt x="1561" y="2200"/>
                  </a:lnTo>
                  <a:lnTo>
                    <a:pt x="1536" y="2245"/>
                  </a:lnTo>
                  <a:lnTo>
                    <a:pt x="1505" y="2287"/>
                  </a:lnTo>
                  <a:lnTo>
                    <a:pt x="1469" y="2327"/>
                  </a:lnTo>
                  <a:lnTo>
                    <a:pt x="1428" y="2363"/>
                  </a:lnTo>
                  <a:lnTo>
                    <a:pt x="1427" y="2385"/>
                  </a:lnTo>
                  <a:lnTo>
                    <a:pt x="1426" y="2412"/>
                  </a:lnTo>
                  <a:lnTo>
                    <a:pt x="1424" y="2440"/>
                  </a:lnTo>
                  <a:lnTo>
                    <a:pt x="1423" y="2470"/>
                  </a:lnTo>
                  <a:lnTo>
                    <a:pt x="1421" y="2500"/>
                  </a:lnTo>
                  <a:lnTo>
                    <a:pt x="1420" y="2530"/>
                  </a:lnTo>
                  <a:lnTo>
                    <a:pt x="1418" y="2559"/>
                  </a:lnTo>
                  <a:lnTo>
                    <a:pt x="1417" y="2584"/>
                  </a:lnTo>
                  <a:lnTo>
                    <a:pt x="1416" y="2605"/>
                  </a:lnTo>
                  <a:lnTo>
                    <a:pt x="1415" y="2623"/>
                  </a:lnTo>
                  <a:lnTo>
                    <a:pt x="1415" y="2634"/>
                  </a:lnTo>
                  <a:lnTo>
                    <a:pt x="1414" y="2637"/>
                  </a:lnTo>
                  <a:lnTo>
                    <a:pt x="1414" y="2651"/>
                  </a:lnTo>
                  <a:lnTo>
                    <a:pt x="1412" y="2666"/>
                  </a:lnTo>
                  <a:lnTo>
                    <a:pt x="1408" y="2683"/>
                  </a:lnTo>
                  <a:lnTo>
                    <a:pt x="1403" y="2700"/>
                  </a:lnTo>
                  <a:lnTo>
                    <a:pt x="1395" y="2720"/>
                  </a:lnTo>
                  <a:lnTo>
                    <a:pt x="1385" y="2739"/>
                  </a:lnTo>
                  <a:lnTo>
                    <a:pt x="1372" y="2759"/>
                  </a:lnTo>
                  <a:lnTo>
                    <a:pt x="1356" y="2780"/>
                  </a:lnTo>
                  <a:lnTo>
                    <a:pt x="1335" y="2799"/>
                  </a:lnTo>
                  <a:lnTo>
                    <a:pt x="1311" y="2819"/>
                  </a:lnTo>
                  <a:lnTo>
                    <a:pt x="1283" y="2836"/>
                  </a:lnTo>
                  <a:lnTo>
                    <a:pt x="1251" y="2854"/>
                  </a:lnTo>
                  <a:lnTo>
                    <a:pt x="1213" y="2870"/>
                  </a:lnTo>
                  <a:lnTo>
                    <a:pt x="1191" y="2901"/>
                  </a:lnTo>
                  <a:lnTo>
                    <a:pt x="1164" y="2929"/>
                  </a:lnTo>
                  <a:lnTo>
                    <a:pt x="1134" y="2956"/>
                  </a:lnTo>
                  <a:lnTo>
                    <a:pt x="1113" y="2968"/>
                  </a:lnTo>
                  <a:lnTo>
                    <a:pt x="1090" y="2976"/>
                  </a:lnTo>
                  <a:lnTo>
                    <a:pt x="1066" y="2978"/>
                  </a:lnTo>
                  <a:lnTo>
                    <a:pt x="877" y="2978"/>
                  </a:lnTo>
                  <a:lnTo>
                    <a:pt x="853" y="2976"/>
                  </a:lnTo>
                  <a:lnTo>
                    <a:pt x="830" y="2968"/>
                  </a:lnTo>
                  <a:lnTo>
                    <a:pt x="809" y="2956"/>
                  </a:lnTo>
                  <a:lnTo>
                    <a:pt x="779" y="2929"/>
                  </a:lnTo>
                  <a:lnTo>
                    <a:pt x="752" y="2901"/>
                  </a:lnTo>
                  <a:lnTo>
                    <a:pt x="730" y="2870"/>
                  </a:lnTo>
                  <a:lnTo>
                    <a:pt x="690" y="2852"/>
                  </a:lnTo>
                  <a:lnTo>
                    <a:pt x="655" y="2834"/>
                  </a:lnTo>
                  <a:lnTo>
                    <a:pt x="625" y="2814"/>
                  </a:lnTo>
                  <a:lnTo>
                    <a:pt x="601" y="2793"/>
                  </a:lnTo>
                  <a:lnTo>
                    <a:pt x="581" y="2772"/>
                  </a:lnTo>
                  <a:lnTo>
                    <a:pt x="565" y="2750"/>
                  </a:lnTo>
                  <a:lnTo>
                    <a:pt x="553" y="2729"/>
                  </a:lnTo>
                  <a:lnTo>
                    <a:pt x="543" y="2708"/>
                  </a:lnTo>
                  <a:lnTo>
                    <a:pt x="537" y="2688"/>
                  </a:lnTo>
                  <a:lnTo>
                    <a:pt x="532" y="2669"/>
                  </a:lnTo>
                  <a:lnTo>
                    <a:pt x="530" y="2653"/>
                  </a:lnTo>
                  <a:lnTo>
                    <a:pt x="529" y="2637"/>
                  </a:lnTo>
                  <a:lnTo>
                    <a:pt x="529" y="2637"/>
                  </a:lnTo>
                  <a:lnTo>
                    <a:pt x="529" y="2634"/>
                  </a:lnTo>
                  <a:lnTo>
                    <a:pt x="528" y="2623"/>
                  </a:lnTo>
                  <a:lnTo>
                    <a:pt x="527" y="2605"/>
                  </a:lnTo>
                  <a:lnTo>
                    <a:pt x="526" y="2584"/>
                  </a:lnTo>
                  <a:lnTo>
                    <a:pt x="525" y="2559"/>
                  </a:lnTo>
                  <a:lnTo>
                    <a:pt x="523" y="2530"/>
                  </a:lnTo>
                  <a:lnTo>
                    <a:pt x="522" y="2500"/>
                  </a:lnTo>
                  <a:lnTo>
                    <a:pt x="520" y="2470"/>
                  </a:lnTo>
                  <a:lnTo>
                    <a:pt x="519" y="2440"/>
                  </a:lnTo>
                  <a:lnTo>
                    <a:pt x="517" y="2412"/>
                  </a:lnTo>
                  <a:lnTo>
                    <a:pt x="516" y="2385"/>
                  </a:lnTo>
                  <a:lnTo>
                    <a:pt x="515" y="2363"/>
                  </a:lnTo>
                  <a:lnTo>
                    <a:pt x="474" y="2327"/>
                  </a:lnTo>
                  <a:lnTo>
                    <a:pt x="438" y="2287"/>
                  </a:lnTo>
                  <a:lnTo>
                    <a:pt x="407" y="2245"/>
                  </a:lnTo>
                  <a:lnTo>
                    <a:pt x="382" y="2200"/>
                  </a:lnTo>
                  <a:lnTo>
                    <a:pt x="361" y="2154"/>
                  </a:lnTo>
                  <a:lnTo>
                    <a:pt x="346" y="2106"/>
                  </a:lnTo>
                  <a:lnTo>
                    <a:pt x="337" y="2058"/>
                  </a:lnTo>
                  <a:lnTo>
                    <a:pt x="334" y="2008"/>
                  </a:lnTo>
                  <a:lnTo>
                    <a:pt x="332" y="1983"/>
                  </a:lnTo>
                  <a:lnTo>
                    <a:pt x="325" y="1956"/>
                  </a:lnTo>
                  <a:lnTo>
                    <a:pt x="315" y="1928"/>
                  </a:lnTo>
                  <a:lnTo>
                    <a:pt x="301" y="1898"/>
                  </a:lnTo>
                  <a:lnTo>
                    <a:pt x="283" y="1865"/>
                  </a:lnTo>
                  <a:lnTo>
                    <a:pt x="262" y="1829"/>
                  </a:lnTo>
                  <a:lnTo>
                    <a:pt x="237" y="1789"/>
                  </a:lnTo>
                  <a:lnTo>
                    <a:pt x="217" y="1756"/>
                  </a:lnTo>
                  <a:lnTo>
                    <a:pt x="196" y="1720"/>
                  </a:lnTo>
                  <a:lnTo>
                    <a:pt x="174" y="1684"/>
                  </a:lnTo>
                  <a:lnTo>
                    <a:pt x="153" y="1645"/>
                  </a:lnTo>
                  <a:lnTo>
                    <a:pt x="132" y="1604"/>
                  </a:lnTo>
                  <a:lnTo>
                    <a:pt x="111" y="1560"/>
                  </a:lnTo>
                  <a:lnTo>
                    <a:pt x="91" y="1515"/>
                  </a:lnTo>
                  <a:lnTo>
                    <a:pt x="73" y="1466"/>
                  </a:lnTo>
                  <a:lnTo>
                    <a:pt x="55" y="1414"/>
                  </a:lnTo>
                  <a:lnTo>
                    <a:pt x="40" y="1360"/>
                  </a:lnTo>
                  <a:lnTo>
                    <a:pt x="27" y="1302"/>
                  </a:lnTo>
                  <a:lnTo>
                    <a:pt x="15" y="1240"/>
                  </a:lnTo>
                  <a:lnTo>
                    <a:pt x="7" y="1176"/>
                  </a:lnTo>
                  <a:lnTo>
                    <a:pt x="2" y="1108"/>
                  </a:lnTo>
                  <a:lnTo>
                    <a:pt x="0" y="1036"/>
                  </a:lnTo>
                  <a:lnTo>
                    <a:pt x="3" y="951"/>
                  </a:lnTo>
                  <a:lnTo>
                    <a:pt x="13" y="868"/>
                  </a:lnTo>
                  <a:lnTo>
                    <a:pt x="29" y="787"/>
                  </a:lnTo>
                  <a:lnTo>
                    <a:pt x="51" y="709"/>
                  </a:lnTo>
                  <a:lnTo>
                    <a:pt x="77" y="633"/>
                  </a:lnTo>
                  <a:lnTo>
                    <a:pt x="109" y="560"/>
                  </a:lnTo>
                  <a:lnTo>
                    <a:pt x="146" y="490"/>
                  </a:lnTo>
                  <a:lnTo>
                    <a:pt x="188" y="425"/>
                  </a:lnTo>
                  <a:lnTo>
                    <a:pt x="235" y="362"/>
                  </a:lnTo>
                  <a:lnTo>
                    <a:pt x="285" y="305"/>
                  </a:lnTo>
                  <a:lnTo>
                    <a:pt x="340" y="250"/>
                  </a:lnTo>
                  <a:lnTo>
                    <a:pt x="399" y="201"/>
                  </a:lnTo>
                  <a:lnTo>
                    <a:pt x="461" y="156"/>
                  </a:lnTo>
                  <a:lnTo>
                    <a:pt x="526" y="117"/>
                  </a:lnTo>
                  <a:lnTo>
                    <a:pt x="594" y="82"/>
                  </a:lnTo>
                  <a:lnTo>
                    <a:pt x="665" y="54"/>
                  </a:lnTo>
                  <a:lnTo>
                    <a:pt x="739" y="31"/>
                  </a:lnTo>
                  <a:lnTo>
                    <a:pt x="814" y="15"/>
                  </a:lnTo>
                  <a:lnTo>
                    <a:pt x="892" y="4"/>
                  </a:lnTo>
                  <a:lnTo>
                    <a:pt x="97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2" name="Freeform 132">
              <a:extLst>
                <a:ext uri="{FF2B5EF4-FFF2-40B4-BE49-F238E27FC236}">
                  <a16:creationId xmlns:a16="http://schemas.microsoft.com/office/drawing/2014/main" id="{C209C456-2C91-5983-9FE1-39EC95B26FC5}"/>
                </a:ext>
              </a:extLst>
            </p:cNvPr>
            <p:cNvSpPr>
              <a:spLocks/>
            </p:cNvSpPr>
            <p:nvPr/>
          </p:nvSpPr>
          <p:spPr bwMode="auto">
            <a:xfrm>
              <a:off x="6537326" y="2682875"/>
              <a:ext cx="22225" cy="52388"/>
            </a:xfrm>
            <a:custGeom>
              <a:avLst/>
              <a:gdLst>
                <a:gd name="T0" fmla="*/ 61 w 123"/>
                <a:gd name="T1" fmla="*/ 0 h 337"/>
                <a:gd name="T2" fmla="*/ 61 w 123"/>
                <a:gd name="T3" fmla="*/ 0 h 337"/>
                <a:gd name="T4" fmla="*/ 77 w 123"/>
                <a:gd name="T5" fmla="*/ 2 h 337"/>
                <a:gd name="T6" fmla="*/ 92 w 123"/>
                <a:gd name="T7" fmla="*/ 8 h 337"/>
                <a:gd name="T8" fmla="*/ 105 w 123"/>
                <a:gd name="T9" fmla="*/ 20 h 337"/>
                <a:gd name="T10" fmla="*/ 115 w 123"/>
                <a:gd name="T11" fmla="*/ 33 h 337"/>
                <a:gd name="T12" fmla="*/ 121 w 123"/>
                <a:gd name="T13" fmla="*/ 49 h 337"/>
                <a:gd name="T14" fmla="*/ 123 w 123"/>
                <a:gd name="T15" fmla="*/ 67 h 337"/>
                <a:gd name="T16" fmla="*/ 123 w 123"/>
                <a:gd name="T17" fmla="*/ 269 h 337"/>
                <a:gd name="T18" fmla="*/ 121 w 123"/>
                <a:gd name="T19" fmla="*/ 288 h 337"/>
                <a:gd name="T20" fmla="*/ 115 w 123"/>
                <a:gd name="T21" fmla="*/ 304 h 337"/>
                <a:gd name="T22" fmla="*/ 105 w 123"/>
                <a:gd name="T23" fmla="*/ 318 h 337"/>
                <a:gd name="T24" fmla="*/ 92 w 123"/>
                <a:gd name="T25" fmla="*/ 328 h 337"/>
                <a:gd name="T26" fmla="*/ 77 w 123"/>
                <a:gd name="T27" fmla="*/ 335 h 337"/>
                <a:gd name="T28" fmla="*/ 61 w 123"/>
                <a:gd name="T29" fmla="*/ 337 h 337"/>
                <a:gd name="T30" fmla="*/ 45 w 123"/>
                <a:gd name="T31" fmla="*/ 335 h 337"/>
                <a:gd name="T32" fmla="*/ 30 w 123"/>
                <a:gd name="T33" fmla="*/ 328 h 337"/>
                <a:gd name="T34" fmla="*/ 18 w 123"/>
                <a:gd name="T35" fmla="*/ 318 h 337"/>
                <a:gd name="T36" fmla="*/ 8 w 123"/>
                <a:gd name="T37" fmla="*/ 304 h 337"/>
                <a:gd name="T38" fmla="*/ 2 w 123"/>
                <a:gd name="T39" fmla="*/ 288 h 337"/>
                <a:gd name="T40" fmla="*/ 0 w 123"/>
                <a:gd name="T41" fmla="*/ 269 h 337"/>
                <a:gd name="T42" fmla="*/ 0 w 123"/>
                <a:gd name="T43" fmla="*/ 67 h 337"/>
                <a:gd name="T44" fmla="*/ 2 w 123"/>
                <a:gd name="T45" fmla="*/ 49 h 337"/>
                <a:gd name="T46" fmla="*/ 8 w 123"/>
                <a:gd name="T47" fmla="*/ 33 h 337"/>
                <a:gd name="T48" fmla="*/ 18 w 123"/>
                <a:gd name="T49" fmla="*/ 20 h 337"/>
                <a:gd name="T50" fmla="*/ 30 w 123"/>
                <a:gd name="T51" fmla="*/ 8 h 337"/>
                <a:gd name="T52" fmla="*/ 45 w 123"/>
                <a:gd name="T53" fmla="*/ 2 h 337"/>
                <a:gd name="T54" fmla="*/ 61 w 123"/>
                <a:gd name="T55"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337">
                  <a:moveTo>
                    <a:pt x="61" y="0"/>
                  </a:moveTo>
                  <a:lnTo>
                    <a:pt x="61" y="0"/>
                  </a:lnTo>
                  <a:lnTo>
                    <a:pt x="77" y="2"/>
                  </a:lnTo>
                  <a:lnTo>
                    <a:pt x="92" y="8"/>
                  </a:lnTo>
                  <a:lnTo>
                    <a:pt x="105" y="20"/>
                  </a:lnTo>
                  <a:lnTo>
                    <a:pt x="115" y="33"/>
                  </a:lnTo>
                  <a:lnTo>
                    <a:pt x="121" y="49"/>
                  </a:lnTo>
                  <a:lnTo>
                    <a:pt x="123" y="67"/>
                  </a:lnTo>
                  <a:lnTo>
                    <a:pt x="123" y="269"/>
                  </a:lnTo>
                  <a:lnTo>
                    <a:pt x="121" y="288"/>
                  </a:lnTo>
                  <a:lnTo>
                    <a:pt x="115" y="304"/>
                  </a:lnTo>
                  <a:lnTo>
                    <a:pt x="105" y="318"/>
                  </a:lnTo>
                  <a:lnTo>
                    <a:pt x="92" y="328"/>
                  </a:lnTo>
                  <a:lnTo>
                    <a:pt x="77" y="335"/>
                  </a:lnTo>
                  <a:lnTo>
                    <a:pt x="61" y="337"/>
                  </a:lnTo>
                  <a:lnTo>
                    <a:pt x="45" y="335"/>
                  </a:lnTo>
                  <a:lnTo>
                    <a:pt x="30" y="328"/>
                  </a:lnTo>
                  <a:lnTo>
                    <a:pt x="18" y="318"/>
                  </a:lnTo>
                  <a:lnTo>
                    <a:pt x="8" y="304"/>
                  </a:lnTo>
                  <a:lnTo>
                    <a:pt x="2" y="288"/>
                  </a:lnTo>
                  <a:lnTo>
                    <a:pt x="0" y="269"/>
                  </a:lnTo>
                  <a:lnTo>
                    <a:pt x="0" y="67"/>
                  </a:lnTo>
                  <a:lnTo>
                    <a:pt x="2" y="49"/>
                  </a:lnTo>
                  <a:lnTo>
                    <a:pt x="8" y="33"/>
                  </a:lnTo>
                  <a:lnTo>
                    <a:pt x="18" y="20"/>
                  </a:lnTo>
                  <a:lnTo>
                    <a:pt x="30" y="8"/>
                  </a:lnTo>
                  <a:lnTo>
                    <a:pt x="45" y="2"/>
                  </a:lnTo>
                  <a:lnTo>
                    <a:pt x="6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3" name="Freeform 133">
              <a:extLst>
                <a:ext uri="{FF2B5EF4-FFF2-40B4-BE49-F238E27FC236}">
                  <a16:creationId xmlns:a16="http://schemas.microsoft.com/office/drawing/2014/main" id="{207D9211-C88C-5EE3-6BA0-97F46BA7BD80}"/>
                </a:ext>
              </a:extLst>
            </p:cNvPr>
            <p:cNvSpPr>
              <a:spLocks/>
            </p:cNvSpPr>
            <p:nvPr/>
          </p:nvSpPr>
          <p:spPr bwMode="auto">
            <a:xfrm>
              <a:off x="6416676" y="2714625"/>
              <a:ext cx="38100" cy="49213"/>
            </a:xfrm>
            <a:custGeom>
              <a:avLst/>
              <a:gdLst>
                <a:gd name="T0" fmla="*/ 61 w 215"/>
                <a:gd name="T1" fmla="*/ 0 h 312"/>
                <a:gd name="T2" fmla="*/ 77 w 215"/>
                <a:gd name="T3" fmla="*/ 2 h 312"/>
                <a:gd name="T4" fmla="*/ 91 w 215"/>
                <a:gd name="T5" fmla="*/ 9 h 312"/>
                <a:gd name="T6" fmla="*/ 104 w 215"/>
                <a:gd name="T7" fmla="*/ 20 h 312"/>
                <a:gd name="T8" fmla="*/ 114 w 215"/>
                <a:gd name="T9" fmla="*/ 34 h 312"/>
                <a:gd name="T10" fmla="*/ 207 w 215"/>
                <a:gd name="T11" fmla="*/ 210 h 312"/>
                <a:gd name="T12" fmla="*/ 213 w 215"/>
                <a:gd name="T13" fmla="*/ 227 h 312"/>
                <a:gd name="T14" fmla="*/ 215 w 215"/>
                <a:gd name="T15" fmla="*/ 245 h 312"/>
                <a:gd name="T16" fmla="*/ 213 w 215"/>
                <a:gd name="T17" fmla="*/ 261 h 312"/>
                <a:gd name="T18" fmla="*/ 207 w 215"/>
                <a:gd name="T19" fmla="*/ 278 h 312"/>
                <a:gd name="T20" fmla="*/ 198 w 215"/>
                <a:gd name="T21" fmla="*/ 292 h 312"/>
                <a:gd name="T22" fmla="*/ 185 w 215"/>
                <a:gd name="T23" fmla="*/ 303 h 312"/>
                <a:gd name="T24" fmla="*/ 170 w 215"/>
                <a:gd name="T25" fmla="*/ 310 h 312"/>
                <a:gd name="T26" fmla="*/ 154 w 215"/>
                <a:gd name="T27" fmla="*/ 312 h 312"/>
                <a:gd name="T28" fmla="*/ 138 w 215"/>
                <a:gd name="T29" fmla="*/ 310 h 312"/>
                <a:gd name="T30" fmla="*/ 123 w 215"/>
                <a:gd name="T31" fmla="*/ 303 h 312"/>
                <a:gd name="T32" fmla="*/ 110 w 215"/>
                <a:gd name="T33" fmla="*/ 292 h 312"/>
                <a:gd name="T34" fmla="*/ 100 w 215"/>
                <a:gd name="T35" fmla="*/ 278 h 312"/>
                <a:gd name="T36" fmla="*/ 8 w 215"/>
                <a:gd name="T37" fmla="*/ 102 h 312"/>
                <a:gd name="T38" fmla="*/ 2 w 215"/>
                <a:gd name="T39" fmla="*/ 85 h 312"/>
                <a:gd name="T40" fmla="*/ 0 w 215"/>
                <a:gd name="T41" fmla="*/ 68 h 312"/>
                <a:gd name="T42" fmla="*/ 2 w 215"/>
                <a:gd name="T43" fmla="*/ 51 h 312"/>
                <a:gd name="T44" fmla="*/ 8 w 215"/>
                <a:gd name="T45" fmla="*/ 34 h 312"/>
                <a:gd name="T46" fmla="*/ 18 w 215"/>
                <a:gd name="T47" fmla="*/ 21 h 312"/>
                <a:gd name="T48" fmla="*/ 30 w 215"/>
                <a:gd name="T49" fmla="*/ 10 h 312"/>
                <a:gd name="T50" fmla="*/ 46 w 215"/>
                <a:gd name="T51" fmla="*/ 2 h 312"/>
                <a:gd name="T52" fmla="*/ 61 w 215"/>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312">
                  <a:moveTo>
                    <a:pt x="61" y="0"/>
                  </a:moveTo>
                  <a:lnTo>
                    <a:pt x="77" y="2"/>
                  </a:lnTo>
                  <a:lnTo>
                    <a:pt x="91" y="9"/>
                  </a:lnTo>
                  <a:lnTo>
                    <a:pt x="104" y="20"/>
                  </a:lnTo>
                  <a:lnTo>
                    <a:pt x="114" y="34"/>
                  </a:lnTo>
                  <a:lnTo>
                    <a:pt x="207" y="210"/>
                  </a:lnTo>
                  <a:lnTo>
                    <a:pt x="213" y="227"/>
                  </a:lnTo>
                  <a:lnTo>
                    <a:pt x="215" y="245"/>
                  </a:lnTo>
                  <a:lnTo>
                    <a:pt x="213" y="261"/>
                  </a:lnTo>
                  <a:lnTo>
                    <a:pt x="207" y="278"/>
                  </a:lnTo>
                  <a:lnTo>
                    <a:pt x="198" y="292"/>
                  </a:lnTo>
                  <a:lnTo>
                    <a:pt x="185" y="303"/>
                  </a:lnTo>
                  <a:lnTo>
                    <a:pt x="170" y="310"/>
                  </a:lnTo>
                  <a:lnTo>
                    <a:pt x="154" y="312"/>
                  </a:lnTo>
                  <a:lnTo>
                    <a:pt x="138" y="310"/>
                  </a:lnTo>
                  <a:lnTo>
                    <a:pt x="123" y="303"/>
                  </a:lnTo>
                  <a:lnTo>
                    <a:pt x="110" y="292"/>
                  </a:lnTo>
                  <a:lnTo>
                    <a:pt x="100" y="278"/>
                  </a:lnTo>
                  <a:lnTo>
                    <a:pt x="8" y="102"/>
                  </a:lnTo>
                  <a:lnTo>
                    <a:pt x="2" y="85"/>
                  </a:lnTo>
                  <a:lnTo>
                    <a:pt x="0" y="68"/>
                  </a:lnTo>
                  <a:lnTo>
                    <a:pt x="2" y="51"/>
                  </a:lnTo>
                  <a:lnTo>
                    <a:pt x="8" y="34"/>
                  </a:lnTo>
                  <a:lnTo>
                    <a:pt x="18" y="21"/>
                  </a:lnTo>
                  <a:lnTo>
                    <a:pt x="30" y="10"/>
                  </a:lnTo>
                  <a:lnTo>
                    <a:pt x="46" y="2"/>
                  </a:lnTo>
                  <a:lnTo>
                    <a:pt x="6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4" name="Freeform 134">
              <a:extLst>
                <a:ext uri="{FF2B5EF4-FFF2-40B4-BE49-F238E27FC236}">
                  <a16:creationId xmlns:a16="http://schemas.microsoft.com/office/drawing/2014/main" id="{5EB3F73C-5939-B657-A9ED-1F7B959215B6}"/>
                </a:ext>
              </a:extLst>
            </p:cNvPr>
            <p:cNvSpPr>
              <a:spLocks/>
            </p:cNvSpPr>
            <p:nvPr/>
          </p:nvSpPr>
          <p:spPr bwMode="auto">
            <a:xfrm>
              <a:off x="6327776" y="2803525"/>
              <a:ext cx="49213" cy="38100"/>
            </a:xfrm>
            <a:custGeom>
              <a:avLst/>
              <a:gdLst>
                <a:gd name="T0" fmla="*/ 61 w 281"/>
                <a:gd name="T1" fmla="*/ 0 h 236"/>
                <a:gd name="T2" fmla="*/ 76 w 281"/>
                <a:gd name="T3" fmla="*/ 2 h 236"/>
                <a:gd name="T4" fmla="*/ 92 w 281"/>
                <a:gd name="T5" fmla="*/ 9 h 236"/>
                <a:gd name="T6" fmla="*/ 251 w 281"/>
                <a:gd name="T7" fmla="*/ 109 h 236"/>
                <a:gd name="T8" fmla="*/ 264 w 281"/>
                <a:gd name="T9" fmla="*/ 121 h 236"/>
                <a:gd name="T10" fmla="*/ 273 w 281"/>
                <a:gd name="T11" fmla="*/ 135 h 236"/>
                <a:gd name="T12" fmla="*/ 279 w 281"/>
                <a:gd name="T13" fmla="*/ 151 h 236"/>
                <a:gd name="T14" fmla="*/ 281 w 281"/>
                <a:gd name="T15" fmla="*/ 168 h 236"/>
                <a:gd name="T16" fmla="*/ 279 w 281"/>
                <a:gd name="T17" fmla="*/ 186 h 236"/>
                <a:gd name="T18" fmla="*/ 273 w 281"/>
                <a:gd name="T19" fmla="*/ 202 h 236"/>
                <a:gd name="T20" fmla="*/ 263 w 281"/>
                <a:gd name="T21" fmla="*/ 216 h 236"/>
                <a:gd name="T22" fmla="*/ 250 w 281"/>
                <a:gd name="T23" fmla="*/ 228 h 236"/>
                <a:gd name="T24" fmla="*/ 235 w 281"/>
                <a:gd name="T25" fmla="*/ 234 h 236"/>
                <a:gd name="T26" fmla="*/ 220 w 281"/>
                <a:gd name="T27" fmla="*/ 236 h 236"/>
                <a:gd name="T28" fmla="*/ 204 w 281"/>
                <a:gd name="T29" fmla="*/ 234 h 236"/>
                <a:gd name="T30" fmla="*/ 189 w 281"/>
                <a:gd name="T31" fmla="*/ 226 h 236"/>
                <a:gd name="T32" fmla="*/ 30 w 281"/>
                <a:gd name="T33" fmla="*/ 126 h 236"/>
                <a:gd name="T34" fmla="*/ 17 w 281"/>
                <a:gd name="T35" fmla="*/ 115 h 236"/>
                <a:gd name="T36" fmla="*/ 8 w 281"/>
                <a:gd name="T37" fmla="*/ 100 h 236"/>
                <a:gd name="T38" fmla="*/ 2 w 281"/>
                <a:gd name="T39" fmla="*/ 85 h 236"/>
                <a:gd name="T40" fmla="*/ 0 w 281"/>
                <a:gd name="T41" fmla="*/ 67 h 236"/>
                <a:gd name="T42" fmla="*/ 2 w 281"/>
                <a:gd name="T43" fmla="*/ 49 h 236"/>
                <a:gd name="T44" fmla="*/ 8 w 281"/>
                <a:gd name="T45" fmla="*/ 33 h 236"/>
                <a:gd name="T46" fmla="*/ 18 w 281"/>
                <a:gd name="T47" fmla="*/ 18 h 236"/>
                <a:gd name="T48" fmla="*/ 31 w 281"/>
                <a:gd name="T49" fmla="*/ 9 h 236"/>
                <a:gd name="T50" fmla="*/ 45 w 281"/>
                <a:gd name="T51" fmla="*/ 2 h 236"/>
                <a:gd name="T52" fmla="*/ 61 w 281"/>
                <a:gd name="T5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1" h="236">
                  <a:moveTo>
                    <a:pt x="61" y="0"/>
                  </a:moveTo>
                  <a:lnTo>
                    <a:pt x="76" y="2"/>
                  </a:lnTo>
                  <a:lnTo>
                    <a:pt x="92" y="9"/>
                  </a:lnTo>
                  <a:lnTo>
                    <a:pt x="251" y="109"/>
                  </a:lnTo>
                  <a:lnTo>
                    <a:pt x="264" y="121"/>
                  </a:lnTo>
                  <a:lnTo>
                    <a:pt x="273" y="135"/>
                  </a:lnTo>
                  <a:lnTo>
                    <a:pt x="279" y="151"/>
                  </a:lnTo>
                  <a:lnTo>
                    <a:pt x="281" y="168"/>
                  </a:lnTo>
                  <a:lnTo>
                    <a:pt x="279" y="186"/>
                  </a:lnTo>
                  <a:lnTo>
                    <a:pt x="273" y="202"/>
                  </a:lnTo>
                  <a:lnTo>
                    <a:pt x="263" y="216"/>
                  </a:lnTo>
                  <a:lnTo>
                    <a:pt x="250" y="228"/>
                  </a:lnTo>
                  <a:lnTo>
                    <a:pt x="235" y="234"/>
                  </a:lnTo>
                  <a:lnTo>
                    <a:pt x="220" y="236"/>
                  </a:lnTo>
                  <a:lnTo>
                    <a:pt x="204" y="234"/>
                  </a:lnTo>
                  <a:lnTo>
                    <a:pt x="189" y="226"/>
                  </a:lnTo>
                  <a:lnTo>
                    <a:pt x="30" y="126"/>
                  </a:lnTo>
                  <a:lnTo>
                    <a:pt x="17" y="115"/>
                  </a:lnTo>
                  <a:lnTo>
                    <a:pt x="8" y="100"/>
                  </a:lnTo>
                  <a:lnTo>
                    <a:pt x="2" y="85"/>
                  </a:lnTo>
                  <a:lnTo>
                    <a:pt x="0" y="67"/>
                  </a:lnTo>
                  <a:lnTo>
                    <a:pt x="2" y="49"/>
                  </a:lnTo>
                  <a:lnTo>
                    <a:pt x="8" y="33"/>
                  </a:lnTo>
                  <a:lnTo>
                    <a:pt x="18" y="18"/>
                  </a:lnTo>
                  <a:lnTo>
                    <a:pt x="31" y="9"/>
                  </a:lnTo>
                  <a:lnTo>
                    <a:pt x="45" y="2"/>
                  </a:lnTo>
                  <a:lnTo>
                    <a:pt x="6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5" name="Freeform 135">
              <a:extLst>
                <a:ext uri="{FF2B5EF4-FFF2-40B4-BE49-F238E27FC236}">
                  <a16:creationId xmlns:a16="http://schemas.microsoft.com/office/drawing/2014/main" id="{DA7F5D99-186F-056F-E5B1-FA505079D41D}"/>
                </a:ext>
              </a:extLst>
            </p:cNvPr>
            <p:cNvSpPr>
              <a:spLocks/>
            </p:cNvSpPr>
            <p:nvPr/>
          </p:nvSpPr>
          <p:spPr bwMode="auto">
            <a:xfrm>
              <a:off x="6294438" y="2924175"/>
              <a:ext cx="53975" cy="22225"/>
            </a:xfrm>
            <a:custGeom>
              <a:avLst/>
              <a:gdLst>
                <a:gd name="T0" fmla="*/ 61 w 307"/>
                <a:gd name="T1" fmla="*/ 0 h 136"/>
                <a:gd name="T2" fmla="*/ 246 w 307"/>
                <a:gd name="T3" fmla="*/ 0 h 136"/>
                <a:gd name="T4" fmla="*/ 262 w 307"/>
                <a:gd name="T5" fmla="*/ 3 h 136"/>
                <a:gd name="T6" fmla="*/ 277 w 307"/>
                <a:gd name="T7" fmla="*/ 10 h 136"/>
                <a:gd name="T8" fmla="*/ 289 w 307"/>
                <a:gd name="T9" fmla="*/ 20 h 136"/>
                <a:gd name="T10" fmla="*/ 299 w 307"/>
                <a:gd name="T11" fmla="*/ 34 h 136"/>
                <a:gd name="T12" fmla="*/ 305 w 307"/>
                <a:gd name="T13" fmla="*/ 49 h 136"/>
                <a:gd name="T14" fmla="*/ 307 w 307"/>
                <a:gd name="T15" fmla="*/ 68 h 136"/>
                <a:gd name="T16" fmla="*/ 305 w 307"/>
                <a:gd name="T17" fmla="*/ 86 h 136"/>
                <a:gd name="T18" fmla="*/ 299 w 307"/>
                <a:gd name="T19" fmla="*/ 101 h 136"/>
                <a:gd name="T20" fmla="*/ 289 w 307"/>
                <a:gd name="T21" fmla="*/ 116 h 136"/>
                <a:gd name="T22" fmla="*/ 277 w 307"/>
                <a:gd name="T23" fmla="*/ 126 h 136"/>
                <a:gd name="T24" fmla="*/ 262 w 307"/>
                <a:gd name="T25" fmla="*/ 133 h 136"/>
                <a:gd name="T26" fmla="*/ 246 w 307"/>
                <a:gd name="T27" fmla="*/ 136 h 136"/>
                <a:gd name="T28" fmla="*/ 61 w 307"/>
                <a:gd name="T29" fmla="*/ 136 h 136"/>
                <a:gd name="T30" fmla="*/ 45 w 307"/>
                <a:gd name="T31" fmla="*/ 133 h 136"/>
                <a:gd name="T32" fmla="*/ 31 w 307"/>
                <a:gd name="T33" fmla="*/ 126 h 136"/>
                <a:gd name="T34" fmla="*/ 18 w 307"/>
                <a:gd name="T35" fmla="*/ 116 h 136"/>
                <a:gd name="T36" fmla="*/ 9 w 307"/>
                <a:gd name="T37" fmla="*/ 101 h 136"/>
                <a:gd name="T38" fmla="*/ 2 w 307"/>
                <a:gd name="T39" fmla="*/ 86 h 136"/>
                <a:gd name="T40" fmla="*/ 0 w 307"/>
                <a:gd name="T41" fmla="*/ 68 h 136"/>
                <a:gd name="T42" fmla="*/ 2 w 307"/>
                <a:gd name="T43" fmla="*/ 49 h 136"/>
                <a:gd name="T44" fmla="*/ 9 w 307"/>
                <a:gd name="T45" fmla="*/ 34 h 136"/>
                <a:gd name="T46" fmla="*/ 18 w 307"/>
                <a:gd name="T47" fmla="*/ 20 h 136"/>
                <a:gd name="T48" fmla="*/ 31 w 307"/>
                <a:gd name="T49" fmla="*/ 10 h 136"/>
                <a:gd name="T50" fmla="*/ 45 w 307"/>
                <a:gd name="T51" fmla="*/ 3 h 136"/>
                <a:gd name="T52" fmla="*/ 61 w 307"/>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7" h="136">
                  <a:moveTo>
                    <a:pt x="61" y="0"/>
                  </a:moveTo>
                  <a:lnTo>
                    <a:pt x="246" y="0"/>
                  </a:lnTo>
                  <a:lnTo>
                    <a:pt x="262" y="3"/>
                  </a:lnTo>
                  <a:lnTo>
                    <a:pt x="277" y="10"/>
                  </a:lnTo>
                  <a:lnTo>
                    <a:pt x="289" y="20"/>
                  </a:lnTo>
                  <a:lnTo>
                    <a:pt x="299" y="34"/>
                  </a:lnTo>
                  <a:lnTo>
                    <a:pt x="305" y="49"/>
                  </a:lnTo>
                  <a:lnTo>
                    <a:pt x="307" y="68"/>
                  </a:lnTo>
                  <a:lnTo>
                    <a:pt x="305" y="86"/>
                  </a:lnTo>
                  <a:lnTo>
                    <a:pt x="299" y="101"/>
                  </a:lnTo>
                  <a:lnTo>
                    <a:pt x="289" y="116"/>
                  </a:lnTo>
                  <a:lnTo>
                    <a:pt x="277" y="126"/>
                  </a:lnTo>
                  <a:lnTo>
                    <a:pt x="262" y="133"/>
                  </a:lnTo>
                  <a:lnTo>
                    <a:pt x="246" y="136"/>
                  </a:lnTo>
                  <a:lnTo>
                    <a:pt x="61" y="136"/>
                  </a:lnTo>
                  <a:lnTo>
                    <a:pt x="45" y="133"/>
                  </a:lnTo>
                  <a:lnTo>
                    <a:pt x="31" y="126"/>
                  </a:lnTo>
                  <a:lnTo>
                    <a:pt x="18" y="116"/>
                  </a:lnTo>
                  <a:lnTo>
                    <a:pt x="9" y="101"/>
                  </a:lnTo>
                  <a:lnTo>
                    <a:pt x="2" y="86"/>
                  </a:lnTo>
                  <a:lnTo>
                    <a:pt x="0" y="68"/>
                  </a:lnTo>
                  <a:lnTo>
                    <a:pt x="2" y="49"/>
                  </a:lnTo>
                  <a:lnTo>
                    <a:pt x="9" y="34"/>
                  </a:lnTo>
                  <a:lnTo>
                    <a:pt x="18" y="20"/>
                  </a:lnTo>
                  <a:lnTo>
                    <a:pt x="31" y="10"/>
                  </a:lnTo>
                  <a:lnTo>
                    <a:pt x="45" y="3"/>
                  </a:lnTo>
                  <a:lnTo>
                    <a:pt x="6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6" name="Freeform 136">
              <a:extLst>
                <a:ext uri="{FF2B5EF4-FFF2-40B4-BE49-F238E27FC236}">
                  <a16:creationId xmlns:a16="http://schemas.microsoft.com/office/drawing/2014/main" id="{F7902B10-DFE4-3B73-F6E8-E0ADAE696872}"/>
                </a:ext>
              </a:extLst>
            </p:cNvPr>
            <p:cNvSpPr>
              <a:spLocks/>
            </p:cNvSpPr>
            <p:nvPr/>
          </p:nvSpPr>
          <p:spPr bwMode="auto">
            <a:xfrm>
              <a:off x="6327776" y="3028950"/>
              <a:ext cx="49213" cy="38100"/>
            </a:xfrm>
            <a:custGeom>
              <a:avLst/>
              <a:gdLst>
                <a:gd name="T0" fmla="*/ 220 w 281"/>
                <a:gd name="T1" fmla="*/ 0 h 238"/>
                <a:gd name="T2" fmla="*/ 236 w 281"/>
                <a:gd name="T3" fmla="*/ 3 h 238"/>
                <a:gd name="T4" fmla="*/ 250 w 281"/>
                <a:gd name="T5" fmla="*/ 9 h 238"/>
                <a:gd name="T6" fmla="*/ 263 w 281"/>
                <a:gd name="T7" fmla="*/ 20 h 238"/>
                <a:gd name="T8" fmla="*/ 273 w 281"/>
                <a:gd name="T9" fmla="*/ 34 h 238"/>
                <a:gd name="T10" fmla="*/ 279 w 281"/>
                <a:gd name="T11" fmla="*/ 51 h 238"/>
                <a:gd name="T12" fmla="*/ 281 w 281"/>
                <a:gd name="T13" fmla="*/ 69 h 238"/>
                <a:gd name="T14" fmla="*/ 279 w 281"/>
                <a:gd name="T15" fmla="*/ 85 h 238"/>
                <a:gd name="T16" fmla="*/ 273 w 281"/>
                <a:gd name="T17" fmla="*/ 102 h 238"/>
                <a:gd name="T18" fmla="*/ 263 w 281"/>
                <a:gd name="T19" fmla="*/ 116 h 238"/>
                <a:gd name="T20" fmla="*/ 251 w 281"/>
                <a:gd name="T21" fmla="*/ 127 h 238"/>
                <a:gd name="T22" fmla="*/ 92 w 281"/>
                <a:gd name="T23" fmla="*/ 228 h 238"/>
                <a:gd name="T24" fmla="*/ 77 w 281"/>
                <a:gd name="T25" fmla="*/ 234 h 238"/>
                <a:gd name="T26" fmla="*/ 61 w 281"/>
                <a:gd name="T27" fmla="*/ 238 h 238"/>
                <a:gd name="T28" fmla="*/ 45 w 281"/>
                <a:gd name="T29" fmla="*/ 234 h 238"/>
                <a:gd name="T30" fmla="*/ 31 w 281"/>
                <a:gd name="T31" fmla="*/ 229 h 238"/>
                <a:gd name="T32" fmla="*/ 18 w 281"/>
                <a:gd name="T33" fmla="*/ 218 h 238"/>
                <a:gd name="T34" fmla="*/ 8 w 281"/>
                <a:gd name="T35" fmla="*/ 203 h 238"/>
                <a:gd name="T36" fmla="*/ 2 w 281"/>
                <a:gd name="T37" fmla="*/ 187 h 238"/>
                <a:gd name="T38" fmla="*/ 0 w 281"/>
                <a:gd name="T39" fmla="*/ 169 h 238"/>
                <a:gd name="T40" fmla="*/ 2 w 281"/>
                <a:gd name="T41" fmla="*/ 153 h 238"/>
                <a:gd name="T42" fmla="*/ 8 w 281"/>
                <a:gd name="T43" fmla="*/ 136 h 238"/>
                <a:gd name="T44" fmla="*/ 17 w 281"/>
                <a:gd name="T45" fmla="*/ 123 h 238"/>
                <a:gd name="T46" fmla="*/ 30 w 281"/>
                <a:gd name="T47" fmla="*/ 112 h 238"/>
                <a:gd name="T48" fmla="*/ 189 w 281"/>
                <a:gd name="T49" fmla="*/ 10 h 238"/>
                <a:gd name="T50" fmla="*/ 205 w 281"/>
                <a:gd name="T51" fmla="*/ 2 h 238"/>
                <a:gd name="T52" fmla="*/ 220 w 281"/>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1" h="238">
                  <a:moveTo>
                    <a:pt x="220" y="0"/>
                  </a:moveTo>
                  <a:lnTo>
                    <a:pt x="236" y="3"/>
                  </a:lnTo>
                  <a:lnTo>
                    <a:pt x="250" y="9"/>
                  </a:lnTo>
                  <a:lnTo>
                    <a:pt x="263" y="20"/>
                  </a:lnTo>
                  <a:lnTo>
                    <a:pt x="273" y="34"/>
                  </a:lnTo>
                  <a:lnTo>
                    <a:pt x="279" y="51"/>
                  </a:lnTo>
                  <a:lnTo>
                    <a:pt x="281" y="69"/>
                  </a:lnTo>
                  <a:lnTo>
                    <a:pt x="279" y="85"/>
                  </a:lnTo>
                  <a:lnTo>
                    <a:pt x="273" y="102"/>
                  </a:lnTo>
                  <a:lnTo>
                    <a:pt x="263" y="116"/>
                  </a:lnTo>
                  <a:lnTo>
                    <a:pt x="251" y="127"/>
                  </a:lnTo>
                  <a:lnTo>
                    <a:pt x="92" y="228"/>
                  </a:lnTo>
                  <a:lnTo>
                    <a:pt x="77" y="234"/>
                  </a:lnTo>
                  <a:lnTo>
                    <a:pt x="61" y="238"/>
                  </a:lnTo>
                  <a:lnTo>
                    <a:pt x="45" y="234"/>
                  </a:lnTo>
                  <a:lnTo>
                    <a:pt x="31" y="229"/>
                  </a:lnTo>
                  <a:lnTo>
                    <a:pt x="18" y="218"/>
                  </a:lnTo>
                  <a:lnTo>
                    <a:pt x="8" y="203"/>
                  </a:lnTo>
                  <a:lnTo>
                    <a:pt x="2" y="187"/>
                  </a:lnTo>
                  <a:lnTo>
                    <a:pt x="0" y="169"/>
                  </a:lnTo>
                  <a:lnTo>
                    <a:pt x="2" y="153"/>
                  </a:lnTo>
                  <a:lnTo>
                    <a:pt x="8" y="136"/>
                  </a:lnTo>
                  <a:lnTo>
                    <a:pt x="17" y="123"/>
                  </a:lnTo>
                  <a:lnTo>
                    <a:pt x="30" y="112"/>
                  </a:lnTo>
                  <a:lnTo>
                    <a:pt x="189" y="10"/>
                  </a:lnTo>
                  <a:lnTo>
                    <a:pt x="205" y="2"/>
                  </a:lnTo>
                  <a:lnTo>
                    <a:pt x="220"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7" name="Freeform 137">
              <a:extLst>
                <a:ext uri="{FF2B5EF4-FFF2-40B4-BE49-F238E27FC236}">
                  <a16:creationId xmlns:a16="http://schemas.microsoft.com/office/drawing/2014/main" id="{4485D132-10EC-5703-A462-2CE82A630901}"/>
                </a:ext>
              </a:extLst>
            </p:cNvPr>
            <p:cNvSpPr>
              <a:spLocks/>
            </p:cNvSpPr>
            <p:nvPr/>
          </p:nvSpPr>
          <p:spPr bwMode="auto">
            <a:xfrm>
              <a:off x="6721476" y="3028950"/>
              <a:ext cx="49213" cy="38100"/>
            </a:xfrm>
            <a:custGeom>
              <a:avLst/>
              <a:gdLst>
                <a:gd name="T0" fmla="*/ 62 w 282"/>
                <a:gd name="T1" fmla="*/ 0 h 238"/>
                <a:gd name="T2" fmla="*/ 78 w 282"/>
                <a:gd name="T3" fmla="*/ 2 h 238"/>
                <a:gd name="T4" fmla="*/ 93 w 282"/>
                <a:gd name="T5" fmla="*/ 10 h 238"/>
                <a:gd name="T6" fmla="*/ 252 w 282"/>
                <a:gd name="T7" fmla="*/ 112 h 238"/>
                <a:gd name="T8" fmla="*/ 265 w 282"/>
                <a:gd name="T9" fmla="*/ 123 h 238"/>
                <a:gd name="T10" fmla="*/ 274 w 282"/>
                <a:gd name="T11" fmla="*/ 136 h 238"/>
                <a:gd name="T12" fmla="*/ 280 w 282"/>
                <a:gd name="T13" fmla="*/ 153 h 238"/>
                <a:gd name="T14" fmla="*/ 282 w 282"/>
                <a:gd name="T15" fmla="*/ 169 h 238"/>
                <a:gd name="T16" fmla="*/ 280 w 282"/>
                <a:gd name="T17" fmla="*/ 187 h 238"/>
                <a:gd name="T18" fmla="*/ 274 w 282"/>
                <a:gd name="T19" fmla="*/ 203 h 238"/>
                <a:gd name="T20" fmla="*/ 264 w 282"/>
                <a:gd name="T21" fmla="*/ 218 h 238"/>
                <a:gd name="T22" fmla="*/ 251 w 282"/>
                <a:gd name="T23" fmla="*/ 229 h 238"/>
                <a:gd name="T24" fmla="*/ 237 w 282"/>
                <a:gd name="T25" fmla="*/ 234 h 238"/>
                <a:gd name="T26" fmla="*/ 221 w 282"/>
                <a:gd name="T27" fmla="*/ 238 h 238"/>
                <a:gd name="T28" fmla="*/ 205 w 282"/>
                <a:gd name="T29" fmla="*/ 234 h 238"/>
                <a:gd name="T30" fmla="*/ 190 w 282"/>
                <a:gd name="T31" fmla="*/ 228 h 238"/>
                <a:gd name="T32" fmla="*/ 30 w 282"/>
                <a:gd name="T33" fmla="*/ 127 h 238"/>
                <a:gd name="T34" fmla="*/ 18 w 282"/>
                <a:gd name="T35" fmla="*/ 116 h 238"/>
                <a:gd name="T36" fmla="*/ 8 w 282"/>
                <a:gd name="T37" fmla="*/ 102 h 238"/>
                <a:gd name="T38" fmla="*/ 2 w 282"/>
                <a:gd name="T39" fmla="*/ 85 h 238"/>
                <a:gd name="T40" fmla="*/ 0 w 282"/>
                <a:gd name="T41" fmla="*/ 69 h 238"/>
                <a:gd name="T42" fmla="*/ 2 w 282"/>
                <a:gd name="T43" fmla="*/ 51 h 238"/>
                <a:gd name="T44" fmla="*/ 8 w 282"/>
                <a:gd name="T45" fmla="*/ 34 h 238"/>
                <a:gd name="T46" fmla="*/ 18 w 282"/>
                <a:gd name="T47" fmla="*/ 20 h 238"/>
                <a:gd name="T48" fmla="*/ 31 w 282"/>
                <a:gd name="T49" fmla="*/ 9 h 238"/>
                <a:gd name="T50" fmla="*/ 45 w 282"/>
                <a:gd name="T51" fmla="*/ 3 h 238"/>
                <a:gd name="T52" fmla="*/ 62 w 282"/>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2" h="238">
                  <a:moveTo>
                    <a:pt x="62" y="0"/>
                  </a:moveTo>
                  <a:lnTo>
                    <a:pt x="78" y="2"/>
                  </a:lnTo>
                  <a:lnTo>
                    <a:pt x="93" y="10"/>
                  </a:lnTo>
                  <a:lnTo>
                    <a:pt x="252" y="112"/>
                  </a:lnTo>
                  <a:lnTo>
                    <a:pt x="265" y="123"/>
                  </a:lnTo>
                  <a:lnTo>
                    <a:pt x="274" y="136"/>
                  </a:lnTo>
                  <a:lnTo>
                    <a:pt x="280" y="153"/>
                  </a:lnTo>
                  <a:lnTo>
                    <a:pt x="282" y="169"/>
                  </a:lnTo>
                  <a:lnTo>
                    <a:pt x="280" y="187"/>
                  </a:lnTo>
                  <a:lnTo>
                    <a:pt x="274" y="203"/>
                  </a:lnTo>
                  <a:lnTo>
                    <a:pt x="264" y="218"/>
                  </a:lnTo>
                  <a:lnTo>
                    <a:pt x="251" y="229"/>
                  </a:lnTo>
                  <a:lnTo>
                    <a:pt x="237" y="234"/>
                  </a:lnTo>
                  <a:lnTo>
                    <a:pt x="221" y="238"/>
                  </a:lnTo>
                  <a:lnTo>
                    <a:pt x="205" y="234"/>
                  </a:lnTo>
                  <a:lnTo>
                    <a:pt x="190" y="228"/>
                  </a:lnTo>
                  <a:lnTo>
                    <a:pt x="30" y="127"/>
                  </a:lnTo>
                  <a:lnTo>
                    <a:pt x="18" y="116"/>
                  </a:lnTo>
                  <a:lnTo>
                    <a:pt x="8" y="102"/>
                  </a:lnTo>
                  <a:lnTo>
                    <a:pt x="2" y="85"/>
                  </a:lnTo>
                  <a:lnTo>
                    <a:pt x="0" y="69"/>
                  </a:lnTo>
                  <a:lnTo>
                    <a:pt x="2" y="51"/>
                  </a:lnTo>
                  <a:lnTo>
                    <a:pt x="8" y="34"/>
                  </a:lnTo>
                  <a:lnTo>
                    <a:pt x="18" y="20"/>
                  </a:lnTo>
                  <a:lnTo>
                    <a:pt x="31" y="9"/>
                  </a:lnTo>
                  <a:lnTo>
                    <a:pt x="45" y="3"/>
                  </a:lnTo>
                  <a:lnTo>
                    <a:pt x="62"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8" name="Freeform 138">
              <a:extLst>
                <a:ext uri="{FF2B5EF4-FFF2-40B4-BE49-F238E27FC236}">
                  <a16:creationId xmlns:a16="http://schemas.microsoft.com/office/drawing/2014/main" id="{A8513F02-215F-0127-AB9A-7541101BD08C}"/>
                </a:ext>
              </a:extLst>
            </p:cNvPr>
            <p:cNvSpPr>
              <a:spLocks/>
            </p:cNvSpPr>
            <p:nvPr/>
          </p:nvSpPr>
          <p:spPr bwMode="auto">
            <a:xfrm>
              <a:off x="6750051" y="2924175"/>
              <a:ext cx="53975" cy="22225"/>
            </a:xfrm>
            <a:custGeom>
              <a:avLst/>
              <a:gdLst>
                <a:gd name="T0" fmla="*/ 61 w 307"/>
                <a:gd name="T1" fmla="*/ 0 h 136"/>
                <a:gd name="T2" fmla="*/ 246 w 307"/>
                <a:gd name="T3" fmla="*/ 0 h 136"/>
                <a:gd name="T4" fmla="*/ 262 w 307"/>
                <a:gd name="T5" fmla="*/ 3 h 136"/>
                <a:gd name="T6" fmla="*/ 277 w 307"/>
                <a:gd name="T7" fmla="*/ 10 h 136"/>
                <a:gd name="T8" fmla="*/ 289 w 307"/>
                <a:gd name="T9" fmla="*/ 20 h 136"/>
                <a:gd name="T10" fmla="*/ 298 w 307"/>
                <a:gd name="T11" fmla="*/ 34 h 136"/>
                <a:gd name="T12" fmla="*/ 305 w 307"/>
                <a:gd name="T13" fmla="*/ 49 h 136"/>
                <a:gd name="T14" fmla="*/ 307 w 307"/>
                <a:gd name="T15" fmla="*/ 68 h 136"/>
                <a:gd name="T16" fmla="*/ 305 w 307"/>
                <a:gd name="T17" fmla="*/ 86 h 136"/>
                <a:gd name="T18" fmla="*/ 298 w 307"/>
                <a:gd name="T19" fmla="*/ 101 h 136"/>
                <a:gd name="T20" fmla="*/ 289 w 307"/>
                <a:gd name="T21" fmla="*/ 116 h 136"/>
                <a:gd name="T22" fmla="*/ 277 w 307"/>
                <a:gd name="T23" fmla="*/ 126 h 136"/>
                <a:gd name="T24" fmla="*/ 262 w 307"/>
                <a:gd name="T25" fmla="*/ 133 h 136"/>
                <a:gd name="T26" fmla="*/ 246 w 307"/>
                <a:gd name="T27" fmla="*/ 136 h 136"/>
                <a:gd name="T28" fmla="*/ 61 w 307"/>
                <a:gd name="T29" fmla="*/ 136 h 136"/>
                <a:gd name="T30" fmla="*/ 45 w 307"/>
                <a:gd name="T31" fmla="*/ 133 h 136"/>
                <a:gd name="T32" fmla="*/ 30 w 307"/>
                <a:gd name="T33" fmla="*/ 126 h 136"/>
                <a:gd name="T34" fmla="*/ 18 w 307"/>
                <a:gd name="T35" fmla="*/ 116 h 136"/>
                <a:gd name="T36" fmla="*/ 8 w 307"/>
                <a:gd name="T37" fmla="*/ 101 h 136"/>
                <a:gd name="T38" fmla="*/ 2 w 307"/>
                <a:gd name="T39" fmla="*/ 86 h 136"/>
                <a:gd name="T40" fmla="*/ 0 w 307"/>
                <a:gd name="T41" fmla="*/ 68 h 136"/>
                <a:gd name="T42" fmla="*/ 2 w 307"/>
                <a:gd name="T43" fmla="*/ 49 h 136"/>
                <a:gd name="T44" fmla="*/ 8 w 307"/>
                <a:gd name="T45" fmla="*/ 34 h 136"/>
                <a:gd name="T46" fmla="*/ 18 w 307"/>
                <a:gd name="T47" fmla="*/ 20 h 136"/>
                <a:gd name="T48" fmla="*/ 30 w 307"/>
                <a:gd name="T49" fmla="*/ 10 h 136"/>
                <a:gd name="T50" fmla="*/ 45 w 307"/>
                <a:gd name="T51" fmla="*/ 3 h 136"/>
                <a:gd name="T52" fmla="*/ 61 w 307"/>
                <a:gd name="T5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7" h="136">
                  <a:moveTo>
                    <a:pt x="61" y="0"/>
                  </a:moveTo>
                  <a:lnTo>
                    <a:pt x="246" y="0"/>
                  </a:lnTo>
                  <a:lnTo>
                    <a:pt x="262" y="3"/>
                  </a:lnTo>
                  <a:lnTo>
                    <a:pt x="277" y="10"/>
                  </a:lnTo>
                  <a:lnTo>
                    <a:pt x="289" y="20"/>
                  </a:lnTo>
                  <a:lnTo>
                    <a:pt x="298" y="34"/>
                  </a:lnTo>
                  <a:lnTo>
                    <a:pt x="305" y="49"/>
                  </a:lnTo>
                  <a:lnTo>
                    <a:pt x="307" y="68"/>
                  </a:lnTo>
                  <a:lnTo>
                    <a:pt x="305" y="86"/>
                  </a:lnTo>
                  <a:lnTo>
                    <a:pt x="298" y="101"/>
                  </a:lnTo>
                  <a:lnTo>
                    <a:pt x="289" y="116"/>
                  </a:lnTo>
                  <a:lnTo>
                    <a:pt x="277" y="126"/>
                  </a:lnTo>
                  <a:lnTo>
                    <a:pt x="262" y="133"/>
                  </a:lnTo>
                  <a:lnTo>
                    <a:pt x="246" y="136"/>
                  </a:lnTo>
                  <a:lnTo>
                    <a:pt x="61" y="136"/>
                  </a:lnTo>
                  <a:lnTo>
                    <a:pt x="45" y="133"/>
                  </a:lnTo>
                  <a:lnTo>
                    <a:pt x="30" y="126"/>
                  </a:lnTo>
                  <a:lnTo>
                    <a:pt x="18" y="116"/>
                  </a:lnTo>
                  <a:lnTo>
                    <a:pt x="8" y="101"/>
                  </a:lnTo>
                  <a:lnTo>
                    <a:pt x="2" y="86"/>
                  </a:lnTo>
                  <a:lnTo>
                    <a:pt x="0" y="68"/>
                  </a:lnTo>
                  <a:lnTo>
                    <a:pt x="2" y="49"/>
                  </a:lnTo>
                  <a:lnTo>
                    <a:pt x="8" y="34"/>
                  </a:lnTo>
                  <a:lnTo>
                    <a:pt x="18" y="20"/>
                  </a:lnTo>
                  <a:lnTo>
                    <a:pt x="30" y="10"/>
                  </a:lnTo>
                  <a:lnTo>
                    <a:pt x="45" y="3"/>
                  </a:lnTo>
                  <a:lnTo>
                    <a:pt x="6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19" name="Freeform 139">
              <a:extLst>
                <a:ext uri="{FF2B5EF4-FFF2-40B4-BE49-F238E27FC236}">
                  <a16:creationId xmlns:a16="http://schemas.microsoft.com/office/drawing/2014/main" id="{904AD0CD-4168-022E-4026-46932861D84F}"/>
                </a:ext>
              </a:extLst>
            </p:cNvPr>
            <p:cNvSpPr>
              <a:spLocks/>
            </p:cNvSpPr>
            <p:nvPr/>
          </p:nvSpPr>
          <p:spPr bwMode="auto">
            <a:xfrm>
              <a:off x="6721476" y="2803525"/>
              <a:ext cx="49213" cy="38100"/>
            </a:xfrm>
            <a:custGeom>
              <a:avLst/>
              <a:gdLst>
                <a:gd name="T0" fmla="*/ 221 w 282"/>
                <a:gd name="T1" fmla="*/ 0 h 236"/>
                <a:gd name="T2" fmla="*/ 237 w 282"/>
                <a:gd name="T3" fmla="*/ 2 h 236"/>
                <a:gd name="T4" fmla="*/ 251 w 282"/>
                <a:gd name="T5" fmla="*/ 9 h 236"/>
                <a:gd name="T6" fmla="*/ 264 w 282"/>
                <a:gd name="T7" fmla="*/ 18 h 236"/>
                <a:gd name="T8" fmla="*/ 274 w 282"/>
                <a:gd name="T9" fmla="*/ 33 h 236"/>
                <a:gd name="T10" fmla="*/ 280 w 282"/>
                <a:gd name="T11" fmla="*/ 49 h 236"/>
                <a:gd name="T12" fmla="*/ 282 w 282"/>
                <a:gd name="T13" fmla="*/ 67 h 236"/>
                <a:gd name="T14" fmla="*/ 280 w 282"/>
                <a:gd name="T15" fmla="*/ 85 h 236"/>
                <a:gd name="T16" fmla="*/ 274 w 282"/>
                <a:gd name="T17" fmla="*/ 100 h 236"/>
                <a:gd name="T18" fmla="*/ 265 w 282"/>
                <a:gd name="T19" fmla="*/ 115 h 236"/>
                <a:gd name="T20" fmla="*/ 252 w 282"/>
                <a:gd name="T21" fmla="*/ 126 h 236"/>
                <a:gd name="T22" fmla="*/ 93 w 282"/>
                <a:gd name="T23" fmla="*/ 226 h 236"/>
                <a:gd name="T24" fmla="*/ 78 w 282"/>
                <a:gd name="T25" fmla="*/ 234 h 236"/>
                <a:gd name="T26" fmla="*/ 62 w 282"/>
                <a:gd name="T27" fmla="*/ 236 h 236"/>
                <a:gd name="T28" fmla="*/ 46 w 282"/>
                <a:gd name="T29" fmla="*/ 234 h 236"/>
                <a:gd name="T30" fmla="*/ 31 w 282"/>
                <a:gd name="T31" fmla="*/ 228 h 236"/>
                <a:gd name="T32" fmla="*/ 18 w 282"/>
                <a:gd name="T33" fmla="*/ 216 h 236"/>
                <a:gd name="T34" fmla="*/ 8 w 282"/>
                <a:gd name="T35" fmla="*/ 202 h 236"/>
                <a:gd name="T36" fmla="*/ 2 w 282"/>
                <a:gd name="T37" fmla="*/ 186 h 236"/>
                <a:gd name="T38" fmla="*/ 0 w 282"/>
                <a:gd name="T39" fmla="*/ 168 h 236"/>
                <a:gd name="T40" fmla="*/ 2 w 282"/>
                <a:gd name="T41" fmla="*/ 151 h 236"/>
                <a:gd name="T42" fmla="*/ 8 w 282"/>
                <a:gd name="T43" fmla="*/ 135 h 236"/>
                <a:gd name="T44" fmla="*/ 18 w 282"/>
                <a:gd name="T45" fmla="*/ 121 h 236"/>
                <a:gd name="T46" fmla="*/ 30 w 282"/>
                <a:gd name="T47" fmla="*/ 109 h 236"/>
                <a:gd name="T48" fmla="*/ 190 w 282"/>
                <a:gd name="T49" fmla="*/ 9 h 236"/>
                <a:gd name="T50" fmla="*/ 206 w 282"/>
                <a:gd name="T51" fmla="*/ 2 h 236"/>
                <a:gd name="T52" fmla="*/ 221 w 282"/>
                <a:gd name="T5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2" h="236">
                  <a:moveTo>
                    <a:pt x="221" y="0"/>
                  </a:moveTo>
                  <a:lnTo>
                    <a:pt x="237" y="2"/>
                  </a:lnTo>
                  <a:lnTo>
                    <a:pt x="251" y="9"/>
                  </a:lnTo>
                  <a:lnTo>
                    <a:pt x="264" y="18"/>
                  </a:lnTo>
                  <a:lnTo>
                    <a:pt x="274" y="33"/>
                  </a:lnTo>
                  <a:lnTo>
                    <a:pt x="280" y="49"/>
                  </a:lnTo>
                  <a:lnTo>
                    <a:pt x="282" y="67"/>
                  </a:lnTo>
                  <a:lnTo>
                    <a:pt x="280" y="85"/>
                  </a:lnTo>
                  <a:lnTo>
                    <a:pt x="274" y="100"/>
                  </a:lnTo>
                  <a:lnTo>
                    <a:pt x="265" y="115"/>
                  </a:lnTo>
                  <a:lnTo>
                    <a:pt x="252" y="126"/>
                  </a:lnTo>
                  <a:lnTo>
                    <a:pt x="93" y="226"/>
                  </a:lnTo>
                  <a:lnTo>
                    <a:pt x="78" y="234"/>
                  </a:lnTo>
                  <a:lnTo>
                    <a:pt x="62" y="236"/>
                  </a:lnTo>
                  <a:lnTo>
                    <a:pt x="46" y="234"/>
                  </a:lnTo>
                  <a:lnTo>
                    <a:pt x="31" y="228"/>
                  </a:lnTo>
                  <a:lnTo>
                    <a:pt x="18" y="216"/>
                  </a:lnTo>
                  <a:lnTo>
                    <a:pt x="8" y="202"/>
                  </a:lnTo>
                  <a:lnTo>
                    <a:pt x="2" y="186"/>
                  </a:lnTo>
                  <a:lnTo>
                    <a:pt x="0" y="168"/>
                  </a:lnTo>
                  <a:lnTo>
                    <a:pt x="2" y="151"/>
                  </a:lnTo>
                  <a:lnTo>
                    <a:pt x="8" y="135"/>
                  </a:lnTo>
                  <a:lnTo>
                    <a:pt x="18" y="121"/>
                  </a:lnTo>
                  <a:lnTo>
                    <a:pt x="30" y="109"/>
                  </a:lnTo>
                  <a:lnTo>
                    <a:pt x="190" y="9"/>
                  </a:lnTo>
                  <a:lnTo>
                    <a:pt x="206" y="2"/>
                  </a:lnTo>
                  <a:lnTo>
                    <a:pt x="22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20" name="Freeform 140">
              <a:extLst>
                <a:ext uri="{FF2B5EF4-FFF2-40B4-BE49-F238E27FC236}">
                  <a16:creationId xmlns:a16="http://schemas.microsoft.com/office/drawing/2014/main" id="{72DA66D5-5F61-2D7B-B25E-35E8AD07F14B}"/>
                </a:ext>
              </a:extLst>
            </p:cNvPr>
            <p:cNvSpPr>
              <a:spLocks/>
            </p:cNvSpPr>
            <p:nvPr/>
          </p:nvSpPr>
          <p:spPr bwMode="auto">
            <a:xfrm>
              <a:off x="6643688" y="2714625"/>
              <a:ext cx="38100" cy="49213"/>
            </a:xfrm>
            <a:custGeom>
              <a:avLst/>
              <a:gdLst>
                <a:gd name="T0" fmla="*/ 152 w 215"/>
                <a:gd name="T1" fmla="*/ 0 h 311"/>
                <a:gd name="T2" fmla="*/ 169 w 215"/>
                <a:gd name="T3" fmla="*/ 2 h 311"/>
                <a:gd name="T4" fmla="*/ 184 w 215"/>
                <a:gd name="T5" fmla="*/ 10 h 311"/>
                <a:gd name="T6" fmla="*/ 197 w 215"/>
                <a:gd name="T7" fmla="*/ 21 h 311"/>
                <a:gd name="T8" fmla="*/ 207 w 215"/>
                <a:gd name="T9" fmla="*/ 34 h 311"/>
                <a:gd name="T10" fmla="*/ 213 w 215"/>
                <a:gd name="T11" fmla="*/ 51 h 311"/>
                <a:gd name="T12" fmla="*/ 215 w 215"/>
                <a:gd name="T13" fmla="*/ 68 h 311"/>
                <a:gd name="T14" fmla="*/ 213 w 215"/>
                <a:gd name="T15" fmla="*/ 85 h 311"/>
                <a:gd name="T16" fmla="*/ 207 w 215"/>
                <a:gd name="T17" fmla="*/ 102 h 311"/>
                <a:gd name="T18" fmla="*/ 114 w 215"/>
                <a:gd name="T19" fmla="*/ 278 h 311"/>
                <a:gd name="T20" fmla="*/ 104 w 215"/>
                <a:gd name="T21" fmla="*/ 292 h 311"/>
                <a:gd name="T22" fmla="*/ 91 w 215"/>
                <a:gd name="T23" fmla="*/ 303 h 311"/>
                <a:gd name="T24" fmla="*/ 77 w 215"/>
                <a:gd name="T25" fmla="*/ 309 h 311"/>
                <a:gd name="T26" fmla="*/ 61 w 215"/>
                <a:gd name="T27" fmla="*/ 311 h 311"/>
                <a:gd name="T28" fmla="*/ 46 w 215"/>
                <a:gd name="T29" fmla="*/ 309 h 311"/>
                <a:gd name="T30" fmla="*/ 31 w 215"/>
                <a:gd name="T31" fmla="*/ 302 h 311"/>
                <a:gd name="T32" fmla="*/ 17 w 215"/>
                <a:gd name="T33" fmla="*/ 291 h 311"/>
                <a:gd name="T34" fmla="*/ 8 w 215"/>
                <a:gd name="T35" fmla="*/ 278 h 311"/>
                <a:gd name="T36" fmla="*/ 2 w 215"/>
                <a:gd name="T37" fmla="*/ 261 h 311"/>
                <a:gd name="T38" fmla="*/ 0 w 215"/>
                <a:gd name="T39" fmla="*/ 245 h 311"/>
                <a:gd name="T40" fmla="*/ 2 w 215"/>
                <a:gd name="T41" fmla="*/ 227 h 311"/>
                <a:gd name="T42" fmla="*/ 8 w 215"/>
                <a:gd name="T43" fmla="*/ 210 h 311"/>
                <a:gd name="T44" fmla="*/ 100 w 215"/>
                <a:gd name="T45" fmla="*/ 34 h 311"/>
                <a:gd name="T46" fmla="*/ 110 w 215"/>
                <a:gd name="T47" fmla="*/ 20 h 311"/>
                <a:gd name="T48" fmla="*/ 123 w 215"/>
                <a:gd name="T49" fmla="*/ 9 h 311"/>
                <a:gd name="T50" fmla="*/ 137 w 215"/>
                <a:gd name="T51" fmla="*/ 2 h 311"/>
                <a:gd name="T52" fmla="*/ 152 w 215"/>
                <a:gd name="T5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311">
                  <a:moveTo>
                    <a:pt x="152" y="0"/>
                  </a:moveTo>
                  <a:lnTo>
                    <a:pt x="169" y="2"/>
                  </a:lnTo>
                  <a:lnTo>
                    <a:pt x="184" y="10"/>
                  </a:lnTo>
                  <a:lnTo>
                    <a:pt x="197" y="21"/>
                  </a:lnTo>
                  <a:lnTo>
                    <a:pt x="207" y="34"/>
                  </a:lnTo>
                  <a:lnTo>
                    <a:pt x="213" y="51"/>
                  </a:lnTo>
                  <a:lnTo>
                    <a:pt x="215" y="68"/>
                  </a:lnTo>
                  <a:lnTo>
                    <a:pt x="213" y="85"/>
                  </a:lnTo>
                  <a:lnTo>
                    <a:pt x="207" y="102"/>
                  </a:lnTo>
                  <a:lnTo>
                    <a:pt x="114" y="278"/>
                  </a:lnTo>
                  <a:lnTo>
                    <a:pt x="104" y="292"/>
                  </a:lnTo>
                  <a:lnTo>
                    <a:pt x="91" y="303"/>
                  </a:lnTo>
                  <a:lnTo>
                    <a:pt x="77" y="309"/>
                  </a:lnTo>
                  <a:lnTo>
                    <a:pt x="61" y="311"/>
                  </a:lnTo>
                  <a:lnTo>
                    <a:pt x="46" y="309"/>
                  </a:lnTo>
                  <a:lnTo>
                    <a:pt x="31" y="302"/>
                  </a:lnTo>
                  <a:lnTo>
                    <a:pt x="17" y="291"/>
                  </a:lnTo>
                  <a:lnTo>
                    <a:pt x="8" y="278"/>
                  </a:lnTo>
                  <a:lnTo>
                    <a:pt x="2" y="261"/>
                  </a:lnTo>
                  <a:lnTo>
                    <a:pt x="0" y="245"/>
                  </a:lnTo>
                  <a:lnTo>
                    <a:pt x="2" y="227"/>
                  </a:lnTo>
                  <a:lnTo>
                    <a:pt x="8" y="210"/>
                  </a:lnTo>
                  <a:lnTo>
                    <a:pt x="100" y="34"/>
                  </a:lnTo>
                  <a:lnTo>
                    <a:pt x="110" y="20"/>
                  </a:lnTo>
                  <a:lnTo>
                    <a:pt x="123" y="9"/>
                  </a:lnTo>
                  <a:lnTo>
                    <a:pt x="137" y="2"/>
                  </a:lnTo>
                  <a:lnTo>
                    <a:pt x="152"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21" name="Freeform 141">
              <a:extLst>
                <a:ext uri="{FF2B5EF4-FFF2-40B4-BE49-F238E27FC236}">
                  <a16:creationId xmlns:a16="http://schemas.microsoft.com/office/drawing/2014/main" id="{8669D62A-02C8-1D89-1D5F-6DB7330FB23B}"/>
                </a:ext>
              </a:extLst>
            </p:cNvPr>
            <p:cNvSpPr>
              <a:spLocks/>
            </p:cNvSpPr>
            <p:nvPr/>
          </p:nvSpPr>
          <p:spPr bwMode="auto">
            <a:xfrm>
              <a:off x="6523038" y="2844800"/>
              <a:ext cx="52388" cy="166688"/>
            </a:xfrm>
            <a:custGeom>
              <a:avLst/>
              <a:gdLst>
                <a:gd name="T0" fmla="*/ 147 w 295"/>
                <a:gd name="T1" fmla="*/ 0 h 1054"/>
                <a:gd name="T2" fmla="*/ 177 w 295"/>
                <a:gd name="T3" fmla="*/ 2 h 1054"/>
                <a:gd name="T4" fmla="*/ 204 w 295"/>
                <a:gd name="T5" fmla="*/ 7 h 1054"/>
                <a:gd name="T6" fmla="*/ 228 w 295"/>
                <a:gd name="T7" fmla="*/ 17 h 1054"/>
                <a:gd name="T8" fmla="*/ 248 w 295"/>
                <a:gd name="T9" fmla="*/ 32 h 1054"/>
                <a:gd name="T10" fmla="*/ 265 w 295"/>
                <a:gd name="T11" fmla="*/ 49 h 1054"/>
                <a:gd name="T12" fmla="*/ 278 w 295"/>
                <a:gd name="T13" fmla="*/ 70 h 1054"/>
                <a:gd name="T14" fmla="*/ 288 w 295"/>
                <a:gd name="T15" fmla="*/ 96 h 1054"/>
                <a:gd name="T16" fmla="*/ 293 w 295"/>
                <a:gd name="T17" fmla="*/ 126 h 1054"/>
                <a:gd name="T18" fmla="*/ 295 w 295"/>
                <a:gd name="T19" fmla="*/ 159 h 1054"/>
                <a:gd name="T20" fmla="*/ 295 w 295"/>
                <a:gd name="T21" fmla="*/ 398 h 1054"/>
                <a:gd name="T22" fmla="*/ 294 w 295"/>
                <a:gd name="T23" fmla="*/ 430 h 1054"/>
                <a:gd name="T24" fmla="*/ 291 w 295"/>
                <a:gd name="T25" fmla="*/ 462 h 1054"/>
                <a:gd name="T26" fmla="*/ 288 w 295"/>
                <a:gd name="T27" fmla="*/ 495 h 1054"/>
                <a:gd name="T28" fmla="*/ 230 w 295"/>
                <a:gd name="T29" fmla="*/ 977 h 1054"/>
                <a:gd name="T30" fmla="*/ 226 w 295"/>
                <a:gd name="T31" fmla="*/ 1001 h 1054"/>
                <a:gd name="T32" fmla="*/ 219 w 295"/>
                <a:gd name="T33" fmla="*/ 1019 h 1054"/>
                <a:gd name="T34" fmla="*/ 210 w 295"/>
                <a:gd name="T35" fmla="*/ 1033 h 1054"/>
                <a:gd name="T36" fmla="*/ 198 w 295"/>
                <a:gd name="T37" fmla="*/ 1043 h 1054"/>
                <a:gd name="T38" fmla="*/ 183 w 295"/>
                <a:gd name="T39" fmla="*/ 1049 h 1054"/>
                <a:gd name="T40" fmla="*/ 166 w 295"/>
                <a:gd name="T41" fmla="*/ 1053 h 1054"/>
                <a:gd name="T42" fmla="*/ 147 w 295"/>
                <a:gd name="T43" fmla="*/ 1054 h 1054"/>
                <a:gd name="T44" fmla="*/ 128 w 295"/>
                <a:gd name="T45" fmla="*/ 1053 h 1054"/>
                <a:gd name="T46" fmla="*/ 111 w 295"/>
                <a:gd name="T47" fmla="*/ 1049 h 1054"/>
                <a:gd name="T48" fmla="*/ 97 w 295"/>
                <a:gd name="T49" fmla="*/ 1043 h 1054"/>
                <a:gd name="T50" fmla="*/ 85 w 295"/>
                <a:gd name="T51" fmla="*/ 1033 h 1054"/>
                <a:gd name="T52" fmla="*/ 76 w 295"/>
                <a:gd name="T53" fmla="*/ 1019 h 1054"/>
                <a:gd name="T54" fmla="*/ 69 w 295"/>
                <a:gd name="T55" fmla="*/ 1001 h 1054"/>
                <a:gd name="T56" fmla="*/ 65 w 295"/>
                <a:gd name="T57" fmla="*/ 977 h 1054"/>
                <a:gd name="T58" fmla="*/ 7 w 295"/>
                <a:gd name="T59" fmla="*/ 495 h 1054"/>
                <a:gd name="T60" fmla="*/ 4 w 295"/>
                <a:gd name="T61" fmla="*/ 462 h 1054"/>
                <a:gd name="T62" fmla="*/ 1 w 295"/>
                <a:gd name="T63" fmla="*/ 430 h 1054"/>
                <a:gd name="T64" fmla="*/ 0 w 295"/>
                <a:gd name="T65" fmla="*/ 398 h 1054"/>
                <a:gd name="T66" fmla="*/ 0 w 295"/>
                <a:gd name="T67" fmla="*/ 159 h 1054"/>
                <a:gd name="T68" fmla="*/ 2 w 295"/>
                <a:gd name="T69" fmla="*/ 126 h 1054"/>
                <a:gd name="T70" fmla="*/ 7 w 295"/>
                <a:gd name="T71" fmla="*/ 96 h 1054"/>
                <a:gd name="T72" fmla="*/ 17 w 295"/>
                <a:gd name="T73" fmla="*/ 70 h 1054"/>
                <a:gd name="T74" fmla="*/ 30 w 295"/>
                <a:gd name="T75" fmla="*/ 49 h 1054"/>
                <a:gd name="T76" fmla="*/ 47 w 295"/>
                <a:gd name="T77" fmla="*/ 32 h 1054"/>
                <a:gd name="T78" fmla="*/ 67 w 295"/>
                <a:gd name="T79" fmla="*/ 17 h 1054"/>
                <a:gd name="T80" fmla="*/ 91 w 295"/>
                <a:gd name="T81" fmla="*/ 7 h 1054"/>
                <a:gd name="T82" fmla="*/ 117 w 295"/>
                <a:gd name="T83" fmla="*/ 2 h 1054"/>
                <a:gd name="T84" fmla="*/ 147 w 295"/>
                <a:gd name="T85"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5" h="1054">
                  <a:moveTo>
                    <a:pt x="147" y="0"/>
                  </a:moveTo>
                  <a:lnTo>
                    <a:pt x="177" y="2"/>
                  </a:lnTo>
                  <a:lnTo>
                    <a:pt x="204" y="7"/>
                  </a:lnTo>
                  <a:lnTo>
                    <a:pt x="228" y="17"/>
                  </a:lnTo>
                  <a:lnTo>
                    <a:pt x="248" y="32"/>
                  </a:lnTo>
                  <a:lnTo>
                    <a:pt x="265" y="49"/>
                  </a:lnTo>
                  <a:lnTo>
                    <a:pt x="278" y="70"/>
                  </a:lnTo>
                  <a:lnTo>
                    <a:pt x="288" y="96"/>
                  </a:lnTo>
                  <a:lnTo>
                    <a:pt x="293" y="126"/>
                  </a:lnTo>
                  <a:lnTo>
                    <a:pt x="295" y="159"/>
                  </a:lnTo>
                  <a:lnTo>
                    <a:pt x="295" y="398"/>
                  </a:lnTo>
                  <a:lnTo>
                    <a:pt x="294" y="430"/>
                  </a:lnTo>
                  <a:lnTo>
                    <a:pt x="291" y="462"/>
                  </a:lnTo>
                  <a:lnTo>
                    <a:pt x="288" y="495"/>
                  </a:lnTo>
                  <a:lnTo>
                    <a:pt x="230" y="977"/>
                  </a:lnTo>
                  <a:lnTo>
                    <a:pt x="226" y="1001"/>
                  </a:lnTo>
                  <a:lnTo>
                    <a:pt x="219" y="1019"/>
                  </a:lnTo>
                  <a:lnTo>
                    <a:pt x="210" y="1033"/>
                  </a:lnTo>
                  <a:lnTo>
                    <a:pt x="198" y="1043"/>
                  </a:lnTo>
                  <a:lnTo>
                    <a:pt x="183" y="1049"/>
                  </a:lnTo>
                  <a:lnTo>
                    <a:pt x="166" y="1053"/>
                  </a:lnTo>
                  <a:lnTo>
                    <a:pt x="147" y="1054"/>
                  </a:lnTo>
                  <a:lnTo>
                    <a:pt x="128" y="1053"/>
                  </a:lnTo>
                  <a:lnTo>
                    <a:pt x="111" y="1049"/>
                  </a:lnTo>
                  <a:lnTo>
                    <a:pt x="97" y="1043"/>
                  </a:lnTo>
                  <a:lnTo>
                    <a:pt x="85" y="1033"/>
                  </a:lnTo>
                  <a:lnTo>
                    <a:pt x="76" y="1019"/>
                  </a:lnTo>
                  <a:lnTo>
                    <a:pt x="69" y="1001"/>
                  </a:lnTo>
                  <a:lnTo>
                    <a:pt x="65" y="977"/>
                  </a:lnTo>
                  <a:lnTo>
                    <a:pt x="7" y="495"/>
                  </a:lnTo>
                  <a:lnTo>
                    <a:pt x="4" y="462"/>
                  </a:lnTo>
                  <a:lnTo>
                    <a:pt x="1" y="430"/>
                  </a:lnTo>
                  <a:lnTo>
                    <a:pt x="0" y="398"/>
                  </a:lnTo>
                  <a:lnTo>
                    <a:pt x="0" y="159"/>
                  </a:lnTo>
                  <a:lnTo>
                    <a:pt x="2" y="126"/>
                  </a:lnTo>
                  <a:lnTo>
                    <a:pt x="7" y="96"/>
                  </a:lnTo>
                  <a:lnTo>
                    <a:pt x="17" y="70"/>
                  </a:lnTo>
                  <a:lnTo>
                    <a:pt x="30" y="49"/>
                  </a:lnTo>
                  <a:lnTo>
                    <a:pt x="47" y="32"/>
                  </a:lnTo>
                  <a:lnTo>
                    <a:pt x="67" y="17"/>
                  </a:lnTo>
                  <a:lnTo>
                    <a:pt x="91" y="7"/>
                  </a:lnTo>
                  <a:lnTo>
                    <a:pt x="117" y="2"/>
                  </a:lnTo>
                  <a:lnTo>
                    <a:pt x="147"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22" name="Freeform 142">
              <a:extLst>
                <a:ext uri="{FF2B5EF4-FFF2-40B4-BE49-F238E27FC236}">
                  <a16:creationId xmlns:a16="http://schemas.microsoft.com/office/drawing/2014/main" id="{95225003-1046-1BC6-9668-4F870107063C}"/>
                </a:ext>
              </a:extLst>
            </p:cNvPr>
            <p:cNvSpPr>
              <a:spLocks/>
            </p:cNvSpPr>
            <p:nvPr/>
          </p:nvSpPr>
          <p:spPr bwMode="auto">
            <a:xfrm>
              <a:off x="6521451" y="3033713"/>
              <a:ext cx="53975" cy="53975"/>
            </a:xfrm>
            <a:custGeom>
              <a:avLst/>
              <a:gdLst>
                <a:gd name="T0" fmla="*/ 153 w 307"/>
                <a:gd name="T1" fmla="*/ 0 h 338"/>
                <a:gd name="T2" fmla="*/ 184 w 307"/>
                <a:gd name="T3" fmla="*/ 4 h 338"/>
                <a:gd name="T4" fmla="*/ 213 w 307"/>
                <a:gd name="T5" fmla="*/ 14 h 338"/>
                <a:gd name="T6" fmla="*/ 239 w 307"/>
                <a:gd name="T7" fmla="*/ 29 h 338"/>
                <a:gd name="T8" fmla="*/ 262 w 307"/>
                <a:gd name="T9" fmla="*/ 49 h 338"/>
                <a:gd name="T10" fmla="*/ 281 w 307"/>
                <a:gd name="T11" fmla="*/ 75 h 338"/>
                <a:gd name="T12" fmla="*/ 295 w 307"/>
                <a:gd name="T13" fmla="*/ 103 h 338"/>
                <a:gd name="T14" fmla="*/ 304 w 307"/>
                <a:gd name="T15" fmla="*/ 136 h 338"/>
                <a:gd name="T16" fmla="*/ 307 w 307"/>
                <a:gd name="T17" fmla="*/ 169 h 338"/>
                <a:gd name="T18" fmla="*/ 304 w 307"/>
                <a:gd name="T19" fmla="*/ 203 h 338"/>
                <a:gd name="T20" fmla="*/ 295 w 307"/>
                <a:gd name="T21" fmla="*/ 235 h 338"/>
                <a:gd name="T22" fmla="*/ 281 w 307"/>
                <a:gd name="T23" fmla="*/ 264 h 338"/>
                <a:gd name="T24" fmla="*/ 262 w 307"/>
                <a:gd name="T25" fmla="*/ 288 h 338"/>
                <a:gd name="T26" fmla="*/ 239 w 307"/>
                <a:gd name="T27" fmla="*/ 309 h 338"/>
                <a:gd name="T28" fmla="*/ 213 w 307"/>
                <a:gd name="T29" fmla="*/ 325 h 338"/>
                <a:gd name="T30" fmla="*/ 184 w 307"/>
                <a:gd name="T31" fmla="*/ 335 h 338"/>
                <a:gd name="T32" fmla="*/ 153 w 307"/>
                <a:gd name="T33" fmla="*/ 338 h 338"/>
                <a:gd name="T34" fmla="*/ 122 w 307"/>
                <a:gd name="T35" fmla="*/ 335 h 338"/>
                <a:gd name="T36" fmla="*/ 94 w 307"/>
                <a:gd name="T37" fmla="*/ 325 h 338"/>
                <a:gd name="T38" fmla="*/ 68 w 307"/>
                <a:gd name="T39" fmla="*/ 309 h 338"/>
                <a:gd name="T40" fmla="*/ 45 w 307"/>
                <a:gd name="T41" fmla="*/ 288 h 338"/>
                <a:gd name="T42" fmla="*/ 26 w 307"/>
                <a:gd name="T43" fmla="*/ 264 h 338"/>
                <a:gd name="T44" fmla="*/ 12 w 307"/>
                <a:gd name="T45" fmla="*/ 235 h 338"/>
                <a:gd name="T46" fmla="*/ 3 w 307"/>
                <a:gd name="T47" fmla="*/ 203 h 338"/>
                <a:gd name="T48" fmla="*/ 0 w 307"/>
                <a:gd name="T49" fmla="*/ 169 h 338"/>
                <a:gd name="T50" fmla="*/ 3 w 307"/>
                <a:gd name="T51" fmla="*/ 136 h 338"/>
                <a:gd name="T52" fmla="*/ 12 w 307"/>
                <a:gd name="T53" fmla="*/ 103 h 338"/>
                <a:gd name="T54" fmla="*/ 26 w 307"/>
                <a:gd name="T55" fmla="*/ 75 h 338"/>
                <a:gd name="T56" fmla="*/ 45 w 307"/>
                <a:gd name="T57" fmla="*/ 49 h 338"/>
                <a:gd name="T58" fmla="*/ 68 w 307"/>
                <a:gd name="T59" fmla="*/ 29 h 338"/>
                <a:gd name="T60" fmla="*/ 94 w 307"/>
                <a:gd name="T61" fmla="*/ 14 h 338"/>
                <a:gd name="T62" fmla="*/ 122 w 307"/>
                <a:gd name="T63" fmla="*/ 4 h 338"/>
                <a:gd name="T64" fmla="*/ 153 w 307"/>
                <a:gd name="T6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338">
                  <a:moveTo>
                    <a:pt x="153" y="0"/>
                  </a:moveTo>
                  <a:lnTo>
                    <a:pt x="184" y="4"/>
                  </a:lnTo>
                  <a:lnTo>
                    <a:pt x="213" y="14"/>
                  </a:lnTo>
                  <a:lnTo>
                    <a:pt x="239" y="29"/>
                  </a:lnTo>
                  <a:lnTo>
                    <a:pt x="262" y="49"/>
                  </a:lnTo>
                  <a:lnTo>
                    <a:pt x="281" y="75"/>
                  </a:lnTo>
                  <a:lnTo>
                    <a:pt x="295" y="103"/>
                  </a:lnTo>
                  <a:lnTo>
                    <a:pt x="304" y="136"/>
                  </a:lnTo>
                  <a:lnTo>
                    <a:pt x="307" y="169"/>
                  </a:lnTo>
                  <a:lnTo>
                    <a:pt x="304" y="203"/>
                  </a:lnTo>
                  <a:lnTo>
                    <a:pt x="295" y="235"/>
                  </a:lnTo>
                  <a:lnTo>
                    <a:pt x="281" y="264"/>
                  </a:lnTo>
                  <a:lnTo>
                    <a:pt x="262" y="288"/>
                  </a:lnTo>
                  <a:lnTo>
                    <a:pt x="239" y="309"/>
                  </a:lnTo>
                  <a:lnTo>
                    <a:pt x="213" y="325"/>
                  </a:lnTo>
                  <a:lnTo>
                    <a:pt x="184" y="335"/>
                  </a:lnTo>
                  <a:lnTo>
                    <a:pt x="153" y="338"/>
                  </a:lnTo>
                  <a:lnTo>
                    <a:pt x="122" y="335"/>
                  </a:lnTo>
                  <a:lnTo>
                    <a:pt x="94" y="325"/>
                  </a:lnTo>
                  <a:lnTo>
                    <a:pt x="68" y="309"/>
                  </a:lnTo>
                  <a:lnTo>
                    <a:pt x="45" y="288"/>
                  </a:lnTo>
                  <a:lnTo>
                    <a:pt x="26" y="264"/>
                  </a:lnTo>
                  <a:lnTo>
                    <a:pt x="12" y="235"/>
                  </a:lnTo>
                  <a:lnTo>
                    <a:pt x="3" y="203"/>
                  </a:lnTo>
                  <a:lnTo>
                    <a:pt x="0" y="169"/>
                  </a:lnTo>
                  <a:lnTo>
                    <a:pt x="3" y="136"/>
                  </a:lnTo>
                  <a:lnTo>
                    <a:pt x="12" y="103"/>
                  </a:lnTo>
                  <a:lnTo>
                    <a:pt x="26" y="75"/>
                  </a:lnTo>
                  <a:lnTo>
                    <a:pt x="45" y="49"/>
                  </a:lnTo>
                  <a:lnTo>
                    <a:pt x="68" y="29"/>
                  </a:lnTo>
                  <a:lnTo>
                    <a:pt x="94" y="14"/>
                  </a:lnTo>
                  <a:lnTo>
                    <a:pt x="122" y="4"/>
                  </a:lnTo>
                  <a:lnTo>
                    <a:pt x="153"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grpSp>
    </p:spTree>
    <p:custDataLst>
      <p:custData r:id="rId1"/>
      <p:custData r:id="rId2"/>
    </p:custDataLst>
    <p:extLst>
      <p:ext uri="{BB962C8B-B14F-4D97-AF65-F5344CB8AC3E}">
        <p14:creationId xmlns:p14="http://schemas.microsoft.com/office/powerpoint/2010/main" val="2873026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3D0A47-7500-F949-926B-B6D34AC46091}"/>
              </a:ext>
            </a:extLst>
          </p:cNvPr>
          <p:cNvSpPr>
            <a:spLocks noGrp="1"/>
          </p:cNvSpPr>
          <p:nvPr>
            <p:ph type="sldNum" sz="quarter" idx="12"/>
          </p:nvPr>
        </p:nvSpPr>
        <p:spPr/>
        <p:txBody>
          <a:bodyPr vert="horz" lIns="91440" tIns="45720" rIns="91440" bIns="45720" rtlCol="0" anchor="ctr">
            <a:normAutofit/>
          </a:bodyPr>
          <a:lstStyle/>
          <a:p>
            <a:pPr>
              <a:spcAft>
                <a:spcPts val="600"/>
              </a:spcAft>
            </a:pPr>
            <a:fld id="{23AA811B-2EBD-4900-905E-5BE206449611}" type="slidenum">
              <a:rPr lang="en-US">
                <a:solidFill>
                  <a:schemeClr val="tx1">
                    <a:tint val="75000"/>
                  </a:schemeClr>
                </a:solidFill>
              </a:rPr>
              <a:pPr>
                <a:spcAft>
                  <a:spcPts val="600"/>
                </a:spcAft>
              </a:pPr>
              <a:t>39</a:t>
            </a:fld>
            <a:endParaRPr lang="en-US">
              <a:solidFill>
                <a:schemeClr val="tx1">
                  <a:tint val="75000"/>
                </a:schemeClr>
              </a:solidFill>
            </a:endParaRPr>
          </a:p>
        </p:txBody>
      </p:sp>
      <p:sp>
        <p:nvSpPr>
          <p:cNvPr id="2" name="TextBox 1">
            <a:extLst>
              <a:ext uri="{FF2B5EF4-FFF2-40B4-BE49-F238E27FC236}">
                <a16:creationId xmlns:a16="http://schemas.microsoft.com/office/drawing/2014/main" id="{90B8B45E-9BBB-872B-0C26-C6A8F37B49E3}"/>
              </a:ext>
            </a:extLst>
          </p:cNvPr>
          <p:cNvSpPr txBox="1"/>
          <p:nvPr/>
        </p:nvSpPr>
        <p:spPr>
          <a:xfrm>
            <a:off x="674557" y="569626"/>
            <a:ext cx="9278912" cy="769441"/>
          </a:xfrm>
          <a:prstGeom prst="rect">
            <a:avLst/>
          </a:prstGeom>
          <a:noFill/>
        </p:spPr>
        <p:txBody>
          <a:bodyPr wrap="square" rtlCol="0">
            <a:spAutoFit/>
          </a:bodyPr>
          <a:lstStyle/>
          <a:p>
            <a:r>
              <a:rPr lang="en-US" sz="4400" dirty="0"/>
              <a:t>Calls From Rightsholders</a:t>
            </a:r>
          </a:p>
        </p:txBody>
      </p:sp>
      <p:pic>
        <p:nvPicPr>
          <p:cNvPr id="7" name="Picture 6" descr="A screenshot of a computer&#10;&#10;Description automatically generated">
            <a:extLst>
              <a:ext uri="{FF2B5EF4-FFF2-40B4-BE49-F238E27FC236}">
                <a16:creationId xmlns:a16="http://schemas.microsoft.com/office/drawing/2014/main" id="{E71B840F-8EAC-6889-68EE-6996A52C2B38}"/>
              </a:ext>
            </a:extLst>
          </p:cNvPr>
          <p:cNvPicPr>
            <a:picLocks noChangeAspect="1"/>
          </p:cNvPicPr>
          <p:nvPr/>
        </p:nvPicPr>
        <p:blipFill>
          <a:blip r:embed="rId5"/>
          <a:stretch>
            <a:fillRect/>
          </a:stretch>
        </p:blipFill>
        <p:spPr>
          <a:xfrm>
            <a:off x="674557" y="1362860"/>
            <a:ext cx="3120293" cy="2285345"/>
          </a:xfrm>
          <a:prstGeom prst="rect">
            <a:avLst/>
          </a:prstGeom>
        </p:spPr>
      </p:pic>
      <p:graphicFrame>
        <p:nvGraphicFramePr>
          <p:cNvPr id="3" name="Diagram 2">
            <a:extLst>
              <a:ext uri="{FF2B5EF4-FFF2-40B4-BE49-F238E27FC236}">
                <a16:creationId xmlns:a16="http://schemas.microsoft.com/office/drawing/2014/main" id="{F87A8D64-825D-7208-259C-B9899D9FFFD2}"/>
              </a:ext>
            </a:extLst>
          </p:cNvPr>
          <p:cNvGraphicFramePr/>
          <p:nvPr/>
        </p:nvGraphicFramePr>
        <p:xfrm>
          <a:off x="296214" y="1008036"/>
          <a:ext cx="10954555" cy="5280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custData r:id="rId1"/>
      <p:custData r:id="rId2"/>
    </p:custDataLst>
    <p:extLst>
      <p:ext uri="{BB962C8B-B14F-4D97-AF65-F5344CB8AC3E}">
        <p14:creationId xmlns:p14="http://schemas.microsoft.com/office/powerpoint/2010/main" val="3628363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110B-8049-F1DE-A537-01E2AD0C7C39}"/>
              </a:ext>
            </a:extLst>
          </p:cNvPr>
          <p:cNvSpPr>
            <a:spLocks noGrp="1"/>
          </p:cNvSpPr>
          <p:nvPr>
            <p:ph type="title"/>
          </p:nvPr>
        </p:nvSpPr>
        <p:spPr/>
        <p:txBody>
          <a:bodyPr/>
          <a:lstStyle/>
          <a:p>
            <a:r>
              <a:rPr lang="en-US" dirty="0"/>
              <a:t>EU copyright laws: COPYRIGHT DIRECTIVE IN 2019</a:t>
            </a:r>
          </a:p>
        </p:txBody>
      </p:sp>
      <p:pic>
        <p:nvPicPr>
          <p:cNvPr id="5" name="Content Placeholder 4" descr="A close-up of a document&#10;&#10;AI-generated content may be incorrect.">
            <a:extLst>
              <a:ext uri="{FF2B5EF4-FFF2-40B4-BE49-F238E27FC236}">
                <a16:creationId xmlns:a16="http://schemas.microsoft.com/office/drawing/2014/main" id="{840BD488-D442-79FE-4E6F-1638193EDCC8}"/>
              </a:ext>
            </a:extLst>
          </p:cNvPr>
          <p:cNvPicPr>
            <a:picLocks noGrp="1" noChangeAspect="1"/>
          </p:cNvPicPr>
          <p:nvPr>
            <p:ph idx="1"/>
          </p:nvPr>
        </p:nvPicPr>
        <p:blipFill>
          <a:blip r:embed="rId3"/>
          <a:stretch>
            <a:fillRect/>
          </a:stretch>
        </p:blipFill>
        <p:spPr>
          <a:xfrm>
            <a:off x="581192" y="1951889"/>
            <a:ext cx="11029950" cy="2723747"/>
          </a:xfrm>
        </p:spPr>
      </p:pic>
      <p:sp>
        <p:nvSpPr>
          <p:cNvPr id="7" name="TextBox 6">
            <a:extLst>
              <a:ext uri="{FF2B5EF4-FFF2-40B4-BE49-F238E27FC236}">
                <a16:creationId xmlns:a16="http://schemas.microsoft.com/office/drawing/2014/main" id="{6B35EFB3-6910-E949-A816-9190B65A48FC}"/>
              </a:ext>
            </a:extLst>
          </p:cNvPr>
          <p:cNvSpPr txBox="1"/>
          <p:nvPr/>
        </p:nvSpPr>
        <p:spPr>
          <a:xfrm>
            <a:off x="716973" y="4911569"/>
            <a:ext cx="10893835" cy="1569660"/>
          </a:xfrm>
          <a:prstGeom prst="rect">
            <a:avLst/>
          </a:prstGeom>
          <a:noFill/>
        </p:spPr>
        <p:txBody>
          <a:bodyPr wrap="square" rtlCol="0">
            <a:spAutoFit/>
          </a:bodyPr>
          <a:lstStyle/>
          <a:p>
            <a:r>
              <a:rPr lang="en-US" sz="2400" dirty="0"/>
              <a:t>Aim of the Directive: </a:t>
            </a:r>
          </a:p>
          <a:p>
            <a:pPr marL="342900" indent="-342900">
              <a:buFont typeface="Arial" panose="020B0604020202020204" pitchFamily="34" charset="0"/>
              <a:buChar char="•"/>
            </a:pPr>
            <a:r>
              <a:rPr lang="en-US" sz="2400" dirty="0"/>
              <a:t>modernize and harmonize copyright laws across EU member states </a:t>
            </a:r>
          </a:p>
          <a:p>
            <a:pPr marL="342900" indent="-342900">
              <a:buFont typeface="Arial" panose="020B0604020202020204" pitchFamily="34" charset="0"/>
              <a:buChar char="•"/>
            </a:pPr>
            <a:r>
              <a:rPr lang="en-US" sz="2400" dirty="0"/>
              <a:t>reflect the growing importance of digital technologies and online platforms in the creation and distribution of copyrighted works</a:t>
            </a:r>
          </a:p>
        </p:txBody>
      </p:sp>
      <p:sp>
        <p:nvSpPr>
          <p:cNvPr id="3" name="TextBox 2">
            <a:extLst>
              <a:ext uri="{FF2B5EF4-FFF2-40B4-BE49-F238E27FC236}">
                <a16:creationId xmlns:a16="http://schemas.microsoft.com/office/drawing/2014/main" id="{149E4C8A-A3F4-5409-60C7-EF148092E1D4}"/>
              </a:ext>
            </a:extLst>
          </p:cNvPr>
          <p:cNvSpPr txBox="1"/>
          <p:nvPr/>
        </p:nvSpPr>
        <p:spPr>
          <a:xfrm>
            <a:off x="7835462" y="2191407"/>
            <a:ext cx="4356538" cy="923330"/>
          </a:xfrm>
          <a:prstGeom prst="rect">
            <a:avLst/>
          </a:prstGeom>
          <a:noFill/>
        </p:spPr>
        <p:txBody>
          <a:bodyPr wrap="square" rtlCol="0">
            <a:spAutoFit/>
          </a:bodyPr>
          <a:lstStyle/>
          <a:p>
            <a:r>
              <a:rPr lang="en-US" i="1" dirty="0">
                <a:solidFill>
                  <a:srgbClr val="00B0F0"/>
                </a:solidFill>
              </a:rPr>
              <a:t>Directive (EU) 2019/790 on copyright and related rights in the Digital Single Market (European Parliament &amp; Council, 2019)</a:t>
            </a:r>
            <a:endParaRPr lang="en-US" dirty="0">
              <a:solidFill>
                <a:srgbClr val="00B0F0"/>
              </a:solidFill>
            </a:endParaRPr>
          </a:p>
        </p:txBody>
      </p:sp>
    </p:spTree>
    <p:extLst>
      <p:ext uri="{BB962C8B-B14F-4D97-AF65-F5344CB8AC3E}">
        <p14:creationId xmlns:p14="http://schemas.microsoft.com/office/powerpoint/2010/main" val="265359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4FF913-EFF4-134D-BEEF-9FEA5447322B}"/>
              </a:ext>
            </a:extLst>
          </p:cNvPr>
          <p:cNvSpPr txBox="1"/>
          <p:nvPr/>
        </p:nvSpPr>
        <p:spPr>
          <a:xfrm>
            <a:off x="674557" y="569626"/>
            <a:ext cx="9278912" cy="769441"/>
          </a:xfrm>
          <a:prstGeom prst="rect">
            <a:avLst/>
          </a:prstGeom>
          <a:noFill/>
        </p:spPr>
        <p:txBody>
          <a:bodyPr wrap="square" rtlCol="0">
            <a:spAutoFit/>
          </a:bodyPr>
          <a:lstStyle/>
          <a:p>
            <a:r>
              <a:rPr lang="en-US" sz="4400" dirty="0"/>
              <a:t>Opposite Perspectives</a:t>
            </a:r>
          </a:p>
        </p:txBody>
      </p:sp>
      <p:graphicFrame>
        <p:nvGraphicFramePr>
          <p:cNvPr id="8" name="Diagram 7">
            <a:extLst>
              <a:ext uri="{FF2B5EF4-FFF2-40B4-BE49-F238E27FC236}">
                <a16:creationId xmlns:a16="http://schemas.microsoft.com/office/drawing/2014/main" id="{8A6B789D-E65B-4527-C028-C277BC61B8CC}"/>
              </a:ext>
            </a:extLst>
          </p:cNvPr>
          <p:cNvGraphicFramePr/>
          <p:nvPr/>
        </p:nvGraphicFramePr>
        <p:xfrm>
          <a:off x="-1" y="1440884"/>
          <a:ext cx="5112913" cy="48474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C4CAAE18-6B3C-3D15-3C62-5FCA593BA55A}"/>
              </a:ext>
            </a:extLst>
          </p:cNvPr>
          <p:cNvSpPr txBox="1"/>
          <p:nvPr/>
        </p:nvSpPr>
        <p:spPr>
          <a:xfrm>
            <a:off x="4584879" y="1918952"/>
            <a:ext cx="6619741" cy="3046988"/>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ptos" panose="020B0004020202020204" pitchFamily="34" charset="0"/>
              </a:rPr>
              <a:t>Rightsholder</a:t>
            </a:r>
            <a:r>
              <a:rPr lang="en-US" sz="2400" dirty="0">
                <a:latin typeface="Aptos" panose="020B0004020202020204" pitchFamily="34" charset="0"/>
              </a:rPr>
              <a:t>: </a:t>
            </a:r>
            <a:r>
              <a:rPr lang="en-US" sz="2400" b="0" i="0" dirty="0">
                <a:solidFill>
                  <a:srgbClr val="2A2A2A"/>
                </a:solidFill>
                <a:effectLst/>
                <a:latin typeface="Aptos" panose="020B0004020202020204" pitchFamily="34" charset="0"/>
              </a:rPr>
              <a:t>agree for their work to be included in a dataset through a licensing deal, but unhappy if their works are freely available for other developers </a:t>
            </a:r>
            <a:endParaRPr lang="en-US" sz="2400" dirty="0">
              <a:solidFill>
                <a:srgbClr val="2A2A2A"/>
              </a:solidFill>
              <a:latin typeface="Aptos" panose="020B0004020202020204" pitchFamily="34" charset="0"/>
            </a:endParaRPr>
          </a:p>
          <a:p>
            <a:pPr marL="285750" indent="-285750">
              <a:buFont typeface="Arial" panose="020B0604020202020204" pitchFamily="34" charset="0"/>
              <a:buChar char="•"/>
            </a:pPr>
            <a:r>
              <a:rPr lang="en-US" sz="2400" b="1" dirty="0">
                <a:solidFill>
                  <a:srgbClr val="2A2A2A"/>
                </a:solidFill>
                <a:latin typeface="Aptos" panose="020B0004020202020204" pitchFamily="34" charset="0"/>
              </a:rPr>
              <a:t>AI Developer</a:t>
            </a:r>
            <a:r>
              <a:rPr lang="en-US" sz="2400" dirty="0">
                <a:solidFill>
                  <a:srgbClr val="2A2A2A"/>
                </a:solidFill>
                <a:latin typeface="Aptos" panose="020B0004020202020204" pitchFamily="34" charset="0"/>
              </a:rPr>
              <a:t>: </a:t>
            </a:r>
            <a:r>
              <a:rPr lang="en-US" sz="2400" b="0" i="0" dirty="0">
                <a:solidFill>
                  <a:srgbClr val="2A2A2A"/>
                </a:solidFill>
                <a:effectLst/>
                <a:latin typeface="Aptos" panose="020B0004020202020204" pitchFamily="34" charset="0"/>
              </a:rPr>
              <a:t>hinder the market entry of competitors</a:t>
            </a:r>
          </a:p>
          <a:p>
            <a:pPr marL="285750" indent="-285750">
              <a:buFont typeface="Arial" panose="020B0604020202020204" pitchFamily="34" charset="0"/>
              <a:buChar char="•"/>
            </a:pPr>
            <a:r>
              <a:rPr lang="en-US" sz="2400" b="1" dirty="0">
                <a:solidFill>
                  <a:srgbClr val="2A2A2A"/>
                </a:solidFill>
                <a:latin typeface="Aptos" panose="020B0004020202020204" pitchFamily="34" charset="0"/>
              </a:rPr>
              <a:t>Policymaker</a:t>
            </a:r>
            <a:r>
              <a:rPr lang="en-US" sz="2400" dirty="0">
                <a:solidFill>
                  <a:srgbClr val="2A2A2A"/>
                </a:solidFill>
                <a:latin typeface="Aptos" panose="020B0004020202020204" pitchFamily="34" charset="0"/>
              </a:rPr>
              <a:t>: how to balance the competing interests?</a:t>
            </a:r>
          </a:p>
        </p:txBody>
      </p:sp>
    </p:spTree>
    <p:custDataLst>
      <p:custData r:id="rId1"/>
      <p:custData r:id="rId2"/>
    </p:custDataLst>
    <p:extLst>
      <p:ext uri="{BB962C8B-B14F-4D97-AF65-F5344CB8AC3E}">
        <p14:creationId xmlns:p14="http://schemas.microsoft.com/office/powerpoint/2010/main" val="40172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92477-0497-12CB-3717-8EF04DD4D9ED}"/>
              </a:ext>
            </a:extLst>
          </p:cNvPr>
          <p:cNvSpPr txBox="1"/>
          <p:nvPr/>
        </p:nvSpPr>
        <p:spPr>
          <a:xfrm>
            <a:off x="674557" y="569626"/>
            <a:ext cx="9278912" cy="769441"/>
          </a:xfrm>
          <a:prstGeom prst="rect">
            <a:avLst/>
          </a:prstGeom>
          <a:noFill/>
        </p:spPr>
        <p:txBody>
          <a:bodyPr wrap="square" rtlCol="0">
            <a:spAutoFit/>
          </a:bodyPr>
          <a:lstStyle/>
          <a:p>
            <a:r>
              <a:rPr lang="en-US" sz="4400" dirty="0"/>
              <a:t>AI-relevant copyright exceptions</a:t>
            </a:r>
          </a:p>
        </p:txBody>
      </p:sp>
      <p:sp>
        <p:nvSpPr>
          <p:cNvPr id="4" name="TextBox 3">
            <a:extLst>
              <a:ext uri="{FF2B5EF4-FFF2-40B4-BE49-F238E27FC236}">
                <a16:creationId xmlns:a16="http://schemas.microsoft.com/office/drawing/2014/main" id="{D437A5A7-67EF-8CEC-58DF-B6031F36FE97}"/>
              </a:ext>
            </a:extLst>
          </p:cNvPr>
          <p:cNvSpPr txBox="1"/>
          <p:nvPr/>
        </p:nvSpPr>
        <p:spPr>
          <a:xfrm>
            <a:off x="674557" y="1609859"/>
            <a:ext cx="9272789" cy="3539430"/>
          </a:xfrm>
          <a:prstGeom prst="rect">
            <a:avLst/>
          </a:prstGeom>
          <a:noFill/>
        </p:spPr>
        <p:txBody>
          <a:bodyPr wrap="square" rtlCol="0">
            <a:spAutoFit/>
          </a:bodyPr>
          <a:lstStyle/>
          <a:p>
            <a:pPr marL="285750" indent="-285750">
              <a:buFont typeface="Arial" panose="020B0604020202020204" pitchFamily="34" charset="0"/>
              <a:buChar char="•"/>
            </a:pPr>
            <a:r>
              <a:rPr lang="en-US" sz="2800" b="1" dirty="0"/>
              <a:t>Japan</a:t>
            </a:r>
            <a:r>
              <a:rPr lang="en-US" sz="2800" dirty="0"/>
              <a:t>: </a:t>
            </a:r>
            <a:r>
              <a:rPr lang="en-US" sz="2800" b="0" i="0" dirty="0">
                <a:solidFill>
                  <a:srgbClr val="2A2A2A"/>
                </a:solidFill>
                <a:effectLst/>
              </a:rPr>
              <a:t>introduced an exception that permits the use of copyright materials without rightsholder permission for some computing-related uses</a:t>
            </a:r>
          </a:p>
          <a:p>
            <a:pPr marL="285750" indent="-285750">
              <a:buFont typeface="Arial" panose="020B0604020202020204" pitchFamily="34" charset="0"/>
              <a:buChar char="•"/>
            </a:pPr>
            <a:r>
              <a:rPr lang="en-US" sz="2800" b="1" dirty="0">
                <a:solidFill>
                  <a:srgbClr val="2A2A2A"/>
                </a:solidFill>
              </a:rPr>
              <a:t>Singapore</a:t>
            </a:r>
            <a:r>
              <a:rPr lang="en-US" sz="2800" dirty="0">
                <a:solidFill>
                  <a:srgbClr val="2A2A2A"/>
                </a:solidFill>
              </a:rPr>
              <a:t>: </a:t>
            </a:r>
            <a:r>
              <a:rPr lang="en-US" sz="2800" b="0" i="0" dirty="0">
                <a:solidFill>
                  <a:srgbClr val="2A2A2A"/>
                </a:solidFill>
                <a:effectLst/>
              </a:rPr>
              <a:t>copyright exception that permits copying for “computational data analysis”</a:t>
            </a:r>
          </a:p>
          <a:p>
            <a:pPr marL="285750" indent="-285750">
              <a:buFont typeface="Arial" panose="020B0604020202020204" pitchFamily="34" charset="0"/>
              <a:buChar char="•"/>
            </a:pPr>
            <a:r>
              <a:rPr lang="en-US" sz="2800" b="1" dirty="0">
                <a:solidFill>
                  <a:srgbClr val="2A2A2A"/>
                </a:solidFill>
              </a:rPr>
              <a:t>UK</a:t>
            </a:r>
            <a:r>
              <a:rPr lang="en-US" sz="2800" dirty="0">
                <a:solidFill>
                  <a:srgbClr val="2A2A2A"/>
                </a:solidFill>
              </a:rPr>
              <a:t>: </a:t>
            </a:r>
            <a:r>
              <a:rPr lang="en-US" sz="2800" b="0" i="0" dirty="0">
                <a:solidFill>
                  <a:srgbClr val="2A2A2A"/>
                </a:solidFill>
                <a:effectLst/>
              </a:rPr>
              <a:t>permits the use of copyrighted works only for non-commercial uses</a:t>
            </a:r>
          </a:p>
          <a:p>
            <a:pPr marL="285750" indent="-285750">
              <a:buFont typeface="Arial" panose="020B0604020202020204" pitchFamily="34" charset="0"/>
              <a:buChar char="•"/>
            </a:pPr>
            <a:r>
              <a:rPr lang="en-US" sz="2800" dirty="0">
                <a:solidFill>
                  <a:srgbClr val="2A2A2A"/>
                </a:solidFill>
              </a:rPr>
              <a:t>&amp; </a:t>
            </a:r>
            <a:r>
              <a:rPr lang="en-US" sz="2800" b="1" dirty="0">
                <a:solidFill>
                  <a:srgbClr val="2A2A2A"/>
                </a:solidFill>
              </a:rPr>
              <a:t>Open-ended </a:t>
            </a:r>
            <a:r>
              <a:rPr lang="en-US" sz="2800" b="1" i="0" dirty="0">
                <a:solidFill>
                  <a:srgbClr val="2A2A2A"/>
                </a:solidFill>
                <a:effectLst/>
              </a:rPr>
              <a:t>copyright exceptions</a:t>
            </a:r>
            <a:endParaRPr lang="en-US" sz="2800" b="1" dirty="0"/>
          </a:p>
        </p:txBody>
      </p:sp>
    </p:spTree>
    <p:custDataLst>
      <p:custData r:id="rId1"/>
      <p:custData r:id="rId2"/>
    </p:custDataLst>
    <p:extLst>
      <p:ext uri="{BB962C8B-B14F-4D97-AF65-F5344CB8AC3E}">
        <p14:creationId xmlns:p14="http://schemas.microsoft.com/office/powerpoint/2010/main" val="36691217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16B028-F991-BDAC-AB1A-A77C9D0D39E9}"/>
              </a:ext>
            </a:extLst>
          </p:cNvPr>
          <p:cNvSpPr txBox="1"/>
          <p:nvPr/>
        </p:nvSpPr>
        <p:spPr>
          <a:xfrm>
            <a:off x="674557" y="569626"/>
            <a:ext cx="9278912" cy="769441"/>
          </a:xfrm>
          <a:prstGeom prst="rect">
            <a:avLst/>
          </a:prstGeom>
          <a:noFill/>
        </p:spPr>
        <p:txBody>
          <a:bodyPr wrap="square" rtlCol="0">
            <a:spAutoFit/>
          </a:bodyPr>
          <a:lstStyle/>
          <a:p>
            <a:r>
              <a:rPr lang="en-US" sz="4400" dirty="0"/>
              <a:t>Main Opinions by Law Experts</a:t>
            </a:r>
          </a:p>
        </p:txBody>
      </p:sp>
      <p:graphicFrame>
        <p:nvGraphicFramePr>
          <p:cNvPr id="5" name="Diagram 4">
            <a:extLst>
              <a:ext uri="{FF2B5EF4-FFF2-40B4-BE49-F238E27FC236}">
                <a16:creationId xmlns:a16="http://schemas.microsoft.com/office/drawing/2014/main" id="{1C13CDE9-0EDE-A41F-7A3C-CD5A73BDCEB1}"/>
              </a:ext>
            </a:extLst>
          </p:cNvPr>
          <p:cNvGraphicFramePr/>
          <p:nvPr/>
        </p:nvGraphicFramePr>
        <p:xfrm>
          <a:off x="1533369" y="1587500"/>
          <a:ext cx="8420100" cy="4563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63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C98CF-F357-C812-B239-3FBC698FAAEE}"/>
              </a:ext>
            </a:extLst>
          </p:cNvPr>
          <p:cNvSpPr txBox="1"/>
          <p:nvPr/>
        </p:nvSpPr>
        <p:spPr>
          <a:xfrm>
            <a:off x="674557" y="569626"/>
            <a:ext cx="9278912" cy="1446550"/>
          </a:xfrm>
          <a:prstGeom prst="rect">
            <a:avLst/>
          </a:prstGeom>
          <a:noFill/>
        </p:spPr>
        <p:txBody>
          <a:bodyPr wrap="square" rtlCol="0">
            <a:spAutoFit/>
          </a:bodyPr>
          <a:lstStyle/>
          <a:p>
            <a:r>
              <a:rPr lang="en-US" sz="4400" dirty="0"/>
              <a:t>Copyright Between AI </a:t>
            </a:r>
          </a:p>
          <a:p>
            <a:r>
              <a:rPr lang="en-US" sz="4400" dirty="0"/>
              <a:t>OpenAI &amp; </a:t>
            </a:r>
            <a:r>
              <a:rPr lang="en-US" sz="4400" dirty="0" err="1"/>
              <a:t>DeepSeek</a:t>
            </a:r>
            <a:endParaRPr lang="en-US" sz="4400" dirty="0"/>
          </a:p>
        </p:txBody>
      </p:sp>
      <p:graphicFrame>
        <p:nvGraphicFramePr>
          <p:cNvPr id="3" name="Diagram 2">
            <a:extLst>
              <a:ext uri="{FF2B5EF4-FFF2-40B4-BE49-F238E27FC236}">
                <a16:creationId xmlns:a16="http://schemas.microsoft.com/office/drawing/2014/main" id="{B9ADE4EB-6046-CEB4-6BC1-961B3667D4FD}"/>
              </a:ext>
            </a:extLst>
          </p:cNvPr>
          <p:cNvGraphicFramePr/>
          <p:nvPr/>
        </p:nvGraphicFramePr>
        <p:xfrm>
          <a:off x="674557" y="954346"/>
          <a:ext cx="11263442" cy="5049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AA2D895-FA6F-2D92-5515-2AB422346334}"/>
              </a:ext>
            </a:extLst>
          </p:cNvPr>
          <p:cNvSpPr txBox="1"/>
          <p:nvPr/>
        </p:nvSpPr>
        <p:spPr>
          <a:xfrm>
            <a:off x="4284133" y="5452533"/>
            <a:ext cx="7233310" cy="707886"/>
          </a:xfrm>
          <a:prstGeom prst="rect">
            <a:avLst/>
          </a:prstGeom>
          <a:noFill/>
        </p:spPr>
        <p:txBody>
          <a:bodyPr wrap="square" rtlCol="0">
            <a:spAutoFit/>
          </a:bodyPr>
          <a:lstStyle/>
          <a:p>
            <a:r>
              <a:rPr lang="en-US" sz="2000" b="1" dirty="0"/>
              <a:t>OpenAI terms of use</a:t>
            </a:r>
            <a:r>
              <a:rPr lang="en-US" sz="2000" dirty="0"/>
              <a:t>: </a:t>
            </a:r>
            <a:r>
              <a:rPr lang="en-US" sz="2000" b="0" i="0" u="none" strike="noStrike" dirty="0">
                <a:solidFill>
                  <a:srgbClr val="000000"/>
                </a:solidFill>
                <a:effectLst/>
              </a:rPr>
              <a:t>nobody may use its AI models to develop competing products</a:t>
            </a:r>
            <a:endParaRPr lang="en-US" sz="2000" dirty="0"/>
          </a:p>
        </p:txBody>
      </p:sp>
      <p:pic>
        <p:nvPicPr>
          <p:cNvPr id="1028" name="Picture 4" descr="20 million OpenAI accounts offered for sale | Malwarebytes">
            <a:extLst>
              <a:ext uri="{FF2B5EF4-FFF2-40B4-BE49-F238E27FC236}">
                <a16:creationId xmlns:a16="http://schemas.microsoft.com/office/drawing/2014/main" id="{58EA5757-C571-C237-5479-B3C908A36E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0413" b="25000"/>
          <a:stretch/>
        </p:blipFill>
        <p:spPr bwMode="auto">
          <a:xfrm>
            <a:off x="7443588" y="0"/>
            <a:ext cx="3670424" cy="1122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983FCA9-2883-B5C7-28C7-96FF1D9FC5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9974" y="1201997"/>
            <a:ext cx="3857469" cy="81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716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34FA9-92B0-C934-9F93-1272D346C04E}"/>
              </a:ext>
            </a:extLst>
          </p:cNvPr>
          <p:cNvSpPr txBox="1"/>
          <p:nvPr/>
        </p:nvSpPr>
        <p:spPr>
          <a:xfrm>
            <a:off x="674557" y="569626"/>
            <a:ext cx="9278912" cy="769441"/>
          </a:xfrm>
          <a:prstGeom prst="rect">
            <a:avLst/>
          </a:prstGeom>
          <a:noFill/>
        </p:spPr>
        <p:txBody>
          <a:bodyPr wrap="square" rtlCol="0">
            <a:spAutoFit/>
          </a:bodyPr>
          <a:lstStyle/>
          <a:p>
            <a:r>
              <a:rPr lang="en-US" sz="4400" dirty="0"/>
              <a:t>OpenAI &amp; Government</a:t>
            </a:r>
          </a:p>
        </p:txBody>
      </p:sp>
      <p:sp>
        <p:nvSpPr>
          <p:cNvPr id="4" name="TextBox 3">
            <a:extLst>
              <a:ext uri="{FF2B5EF4-FFF2-40B4-BE49-F238E27FC236}">
                <a16:creationId xmlns:a16="http://schemas.microsoft.com/office/drawing/2014/main" id="{EB3A4E79-01E2-38BA-9343-7F7DE7F542CA}"/>
              </a:ext>
            </a:extLst>
          </p:cNvPr>
          <p:cNvSpPr txBox="1"/>
          <p:nvPr/>
        </p:nvSpPr>
        <p:spPr>
          <a:xfrm>
            <a:off x="812800" y="1727200"/>
            <a:ext cx="1068493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OpenAI called for a “</a:t>
            </a:r>
            <a:r>
              <a:rPr lang="en-US" sz="2800" b="0" i="0" dirty="0">
                <a:solidFill>
                  <a:srgbClr val="2A2A2A"/>
                </a:solidFill>
                <a:effectLst/>
              </a:rPr>
              <a:t>freedom-focused” policy to “comply with overly burdensome state laws.’</a:t>
            </a:r>
          </a:p>
          <a:p>
            <a:pPr marL="285750" indent="-285750">
              <a:buFont typeface="Arial" panose="020B0604020202020204" pitchFamily="34" charset="0"/>
              <a:buChar char="•"/>
            </a:pPr>
            <a:r>
              <a:rPr lang="en-US" sz="2800" dirty="0"/>
              <a:t>Call for a U.S. copyright strategy that “[preserves] American AI models’ ability to learn from copyrighted material.”</a:t>
            </a:r>
          </a:p>
          <a:p>
            <a:pPr marL="285750" indent="-285750">
              <a:buFont typeface="Arial" panose="020B0604020202020204" pitchFamily="34" charset="0"/>
              <a:buChar char="•"/>
            </a:pPr>
            <a:r>
              <a:rPr lang="en-US" sz="2800" dirty="0">
                <a:solidFill>
                  <a:srgbClr val="2A2A2A"/>
                </a:solidFill>
              </a:rPr>
              <a:t>This helps “[protect] the rights and interests of content creators while also protecting America’s AI leadership and national security.”</a:t>
            </a:r>
            <a:endParaRPr lang="en-US" sz="2800" b="0" i="0" dirty="0">
              <a:solidFill>
                <a:srgbClr val="2A2A2A"/>
              </a:solidFill>
              <a:effectLst/>
            </a:endParaRPr>
          </a:p>
        </p:txBody>
      </p:sp>
      <p:grpSp>
        <p:nvGrpSpPr>
          <p:cNvPr id="5" name="Group 4">
            <a:extLst>
              <a:ext uri="{FF2B5EF4-FFF2-40B4-BE49-F238E27FC236}">
                <a16:creationId xmlns:a16="http://schemas.microsoft.com/office/drawing/2014/main" id="{3EDA6583-AF14-7430-8255-F4D253B71EC4}"/>
              </a:ext>
            </a:extLst>
          </p:cNvPr>
          <p:cNvGrpSpPr/>
          <p:nvPr/>
        </p:nvGrpSpPr>
        <p:grpSpPr>
          <a:xfrm>
            <a:off x="7162801" y="1727200"/>
            <a:ext cx="5029200" cy="4948767"/>
            <a:chOff x="695325" y="4999038"/>
            <a:chExt cx="563563" cy="558800"/>
          </a:xfrm>
          <a:solidFill>
            <a:schemeClr val="accent1">
              <a:alpha val="22000"/>
            </a:schemeClr>
          </a:solidFill>
        </p:grpSpPr>
        <p:sp>
          <p:nvSpPr>
            <p:cNvPr id="6" name="Freeform 307">
              <a:extLst>
                <a:ext uri="{FF2B5EF4-FFF2-40B4-BE49-F238E27FC236}">
                  <a16:creationId xmlns:a16="http://schemas.microsoft.com/office/drawing/2014/main" id="{D9C4B7D7-3A47-535D-7D7D-8313F9B33FD7}"/>
                </a:ext>
              </a:extLst>
            </p:cNvPr>
            <p:cNvSpPr>
              <a:spLocks/>
            </p:cNvSpPr>
            <p:nvPr/>
          </p:nvSpPr>
          <p:spPr bwMode="auto">
            <a:xfrm>
              <a:off x="695325" y="5507038"/>
              <a:ext cx="563563" cy="50800"/>
            </a:xfrm>
            <a:custGeom>
              <a:avLst/>
              <a:gdLst>
                <a:gd name="T0" fmla="*/ 146 w 3197"/>
                <a:gd name="T1" fmla="*/ 0 h 320"/>
                <a:gd name="T2" fmla="*/ 3051 w 3197"/>
                <a:gd name="T3" fmla="*/ 0 h 320"/>
                <a:gd name="T4" fmla="*/ 3080 w 3197"/>
                <a:gd name="T5" fmla="*/ 4 h 320"/>
                <a:gd name="T6" fmla="*/ 3107 w 3197"/>
                <a:gd name="T7" fmla="*/ 13 h 320"/>
                <a:gd name="T8" fmla="*/ 3133 w 3197"/>
                <a:gd name="T9" fmla="*/ 28 h 320"/>
                <a:gd name="T10" fmla="*/ 3154 w 3197"/>
                <a:gd name="T11" fmla="*/ 47 h 320"/>
                <a:gd name="T12" fmla="*/ 3172 w 3197"/>
                <a:gd name="T13" fmla="*/ 71 h 320"/>
                <a:gd name="T14" fmla="*/ 3185 w 3197"/>
                <a:gd name="T15" fmla="*/ 99 h 320"/>
                <a:gd name="T16" fmla="*/ 3194 w 3197"/>
                <a:gd name="T17" fmla="*/ 129 h 320"/>
                <a:gd name="T18" fmla="*/ 3197 w 3197"/>
                <a:gd name="T19" fmla="*/ 161 h 320"/>
                <a:gd name="T20" fmla="*/ 3194 w 3197"/>
                <a:gd name="T21" fmla="*/ 193 h 320"/>
                <a:gd name="T22" fmla="*/ 3185 w 3197"/>
                <a:gd name="T23" fmla="*/ 223 h 320"/>
                <a:gd name="T24" fmla="*/ 3172 w 3197"/>
                <a:gd name="T25" fmla="*/ 250 h 320"/>
                <a:gd name="T26" fmla="*/ 3154 w 3197"/>
                <a:gd name="T27" fmla="*/ 274 h 320"/>
                <a:gd name="T28" fmla="*/ 3133 w 3197"/>
                <a:gd name="T29" fmla="*/ 293 h 320"/>
                <a:gd name="T30" fmla="*/ 3107 w 3197"/>
                <a:gd name="T31" fmla="*/ 308 h 320"/>
                <a:gd name="T32" fmla="*/ 3080 w 3197"/>
                <a:gd name="T33" fmla="*/ 317 h 320"/>
                <a:gd name="T34" fmla="*/ 3051 w 3197"/>
                <a:gd name="T35" fmla="*/ 320 h 320"/>
                <a:gd name="T36" fmla="*/ 146 w 3197"/>
                <a:gd name="T37" fmla="*/ 320 h 320"/>
                <a:gd name="T38" fmla="*/ 117 w 3197"/>
                <a:gd name="T39" fmla="*/ 317 h 320"/>
                <a:gd name="T40" fmla="*/ 89 w 3197"/>
                <a:gd name="T41" fmla="*/ 308 h 320"/>
                <a:gd name="T42" fmla="*/ 64 w 3197"/>
                <a:gd name="T43" fmla="*/ 293 h 320"/>
                <a:gd name="T44" fmla="*/ 43 w 3197"/>
                <a:gd name="T45" fmla="*/ 274 h 320"/>
                <a:gd name="T46" fmla="*/ 25 w 3197"/>
                <a:gd name="T47" fmla="*/ 250 h 320"/>
                <a:gd name="T48" fmla="*/ 12 w 3197"/>
                <a:gd name="T49" fmla="*/ 223 h 320"/>
                <a:gd name="T50" fmla="*/ 3 w 3197"/>
                <a:gd name="T51" fmla="*/ 193 h 320"/>
                <a:gd name="T52" fmla="*/ 0 w 3197"/>
                <a:gd name="T53" fmla="*/ 161 h 320"/>
                <a:gd name="T54" fmla="*/ 3 w 3197"/>
                <a:gd name="T55" fmla="*/ 129 h 320"/>
                <a:gd name="T56" fmla="*/ 12 w 3197"/>
                <a:gd name="T57" fmla="*/ 99 h 320"/>
                <a:gd name="T58" fmla="*/ 25 w 3197"/>
                <a:gd name="T59" fmla="*/ 71 h 320"/>
                <a:gd name="T60" fmla="*/ 43 w 3197"/>
                <a:gd name="T61" fmla="*/ 47 h 320"/>
                <a:gd name="T62" fmla="*/ 64 w 3197"/>
                <a:gd name="T63" fmla="*/ 28 h 320"/>
                <a:gd name="T64" fmla="*/ 89 w 3197"/>
                <a:gd name="T65" fmla="*/ 13 h 320"/>
                <a:gd name="T66" fmla="*/ 117 w 3197"/>
                <a:gd name="T67" fmla="*/ 4 h 320"/>
                <a:gd name="T68" fmla="*/ 146 w 3197"/>
                <a:gd name="T69"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7" h="320">
                  <a:moveTo>
                    <a:pt x="146" y="0"/>
                  </a:moveTo>
                  <a:lnTo>
                    <a:pt x="3051" y="0"/>
                  </a:lnTo>
                  <a:lnTo>
                    <a:pt x="3080" y="4"/>
                  </a:lnTo>
                  <a:lnTo>
                    <a:pt x="3107" y="13"/>
                  </a:lnTo>
                  <a:lnTo>
                    <a:pt x="3133" y="28"/>
                  </a:lnTo>
                  <a:lnTo>
                    <a:pt x="3154" y="47"/>
                  </a:lnTo>
                  <a:lnTo>
                    <a:pt x="3172" y="71"/>
                  </a:lnTo>
                  <a:lnTo>
                    <a:pt x="3185" y="99"/>
                  </a:lnTo>
                  <a:lnTo>
                    <a:pt x="3194" y="129"/>
                  </a:lnTo>
                  <a:lnTo>
                    <a:pt x="3197" y="161"/>
                  </a:lnTo>
                  <a:lnTo>
                    <a:pt x="3194" y="193"/>
                  </a:lnTo>
                  <a:lnTo>
                    <a:pt x="3185" y="223"/>
                  </a:lnTo>
                  <a:lnTo>
                    <a:pt x="3172" y="250"/>
                  </a:lnTo>
                  <a:lnTo>
                    <a:pt x="3154" y="274"/>
                  </a:lnTo>
                  <a:lnTo>
                    <a:pt x="3133" y="293"/>
                  </a:lnTo>
                  <a:lnTo>
                    <a:pt x="3107" y="308"/>
                  </a:lnTo>
                  <a:lnTo>
                    <a:pt x="3080" y="317"/>
                  </a:lnTo>
                  <a:lnTo>
                    <a:pt x="3051" y="320"/>
                  </a:lnTo>
                  <a:lnTo>
                    <a:pt x="146" y="320"/>
                  </a:lnTo>
                  <a:lnTo>
                    <a:pt x="117" y="317"/>
                  </a:lnTo>
                  <a:lnTo>
                    <a:pt x="89" y="308"/>
                  </a:lnTo>
                  <a:lnTo>
                    <a:pt x="64" y="293"/>
                  </a:lnTo>
                  <a:lnTo>
                    <a:pt x="43" y="274"/>
                  </a:lnTo>
                  <a:lnTo>
                    <a:pt x="25" y="250"/>
                  </a:lnTo>
                  <a:lnTo>
                    <a:pt x="12" y="223"/>
                  </a:lnTo>
                  <a:lnTo>
                    <a:pt x="3" y="193"/>
                  </a:lnTo>
                  <a:lnTo>
                    <a:pt x="0" y="161"/>
                  </a:lnTo>
                  <a:lnTo>
                    <a:pt x="3" y="129"/>
                  </a:lnTo>
                  <a:lnTo>
                    <a:pt x="12" y="99"/>
                  </a:lnTo>
                  <a:lnTo>
                    <a:pt x="25" y="71"/>
                  </a:lnTo>
                  <a:lnTo>
                    <a:pt x="43" y="47"/>
                  </a:lnTo>
                  <a:lnTo>
                    <a:pt x="64" y="28"/>
                  </a:lnTo>
                  <a:lnTo>
                    <a:pt x="89" y="13"/>
                  </a:lnTo>
                  <a:lnTo>
                    <a:pt x="117" y="4"/>
                  </a:lnTo>
                  <a:lnTo>
                    <a:pt x="146"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7" name="Freeform 308">
              <a:extLst>
                <a:ext uri="{FF2B5EF4-FFF2-40B4-BE49-F238E27FC236}">
                  <a16:creationId xmlns:a16="http://schemas.microsoft.com/office/drawing/2014/main" id="{8CDC92FE-83E3-75C7-99CF-382089069277}"/>
                </a:ext>
              </a:extLst>
            </p:cNvPr>
            <p:cNvSpPr>
              <a:spLocks noEditPoints="1"/>
            </p:cNvSpPr>
            <p:nvPr/>
          </p:nvSpPr>
          <p:spPr bwMode="auto">
            <a:xfrm>
              <a:off x="727075" y="5186363"/>
              <a:ext cx="500063" cy="304800"/>
            </a:xfrm>
            <a:custGeom>
              <a:avLst/>
              <a:gdLst>
                <a:gd name="T0" fmla="*/ 1924 w 2833"/>
                <a:gd name="T1" fmla="*/ 1598 h 1919"/>
                <a:gd name="T2" fmla="*/ 2361 w 2833"/>
                <a:gd name="T3" fmla="*/ 159 h 1919"/>
                <a:gd name="T4" fmla="*/ 1199 w 2833"/>
                <a:gd name="T5" fmla="*/ 159 h 1919"/>
                <a:gd name="T6" fmla="*/ 1634 w 2833"/>
                <a:gd name="T7" fmla="*/ 1598 h 1919"/>
                <a:gd name="T8" fmla="*/ 1199 w 2833"/>
                <a:gd name="T9" fmla="*/ 159 h 1919"/>
                <a:gd name="T10" fmla="*/ 472 w 2833"/>
                <a:gd name="T11" fmla="*/ 1598 h 1919"/>
                <a:gd name="T12" fmla="*/ 907 w 2833"/>
                <a:gd name="T13" fmla="*/ 159 h 1919"/>
                <a:gd name="T14" fmla="*/ 146 w 2833"/>
                <a:gd name="T15" fmla="*/ 0 h 1919"/>
                <a:gd name="T16" fmla="*/ 2706 w 2833"/>
                <a:gd name="T17" fmla="*/ 2 h 1919"/>
                <a:gd name="T18" fmla="*/ 2738 w 2833"/>
                <a:gd name="T19" fmla="*/ 23 h 1919"/>
                <a:gd name="T20" fmla="*/ 2758 w 2833"/>
                <a:gd name="T21" fmla="*/ 59 h 1919"/>
                <a:gd name="T22" fmla="*/ 2758 w 2833"/>
                <a:gd name="T23" fmla="*/ 101 h 1919"/>
                <a:gd name="T24" fmla="*/ 2738 w 2833"/>
                <a:gd name="T25" fmla="*/ 136 h 1919"/>
                <a:gd name="T26" fmla="*/ 2706 w 2833"/>
                <a:gd name="T27" fmla="*/ 157 h 1919"/>
                <a:gd name="T28" fmla="*/ 2651 w 2833"/>
                <a:gd name="T29" fmla="*/ 159 h 1919"/>
                <a:gd name="T30" fmla="*/ 2687 w 2833"/>
                <a:gd name="T31" fmla="*/ 1598 h 1919"/>
                <a:gd name="T32" fmla="*/ 2743 w 2833"/>
                <a:gd name="T33" fmla="*/ 1612 h 1919"/>
                <a:gd name="T34" fmla="*/ 2790 w 2833"/>
                <a:gd name="T35" fmla="*/ 1646 h 1919"/>
                <a:gd name="T36" fmla="*/ 2821 w 2833"/>
                <a:gd name="T37" fmla="*/ 1697 h 1919"/>
                <a:gd name="T38" fmla="*/ 2833 w 2833"/>
                <a:gd name="T39" fmla="*/ 1759 h 1919"/>
                <a:gd name="T40" fmla="*/ 2821 w 2833"/>
                <a:gd name="T41" fmla="*/ 1821 h 1919"/>
                <a:gd name="T42" fmla="*/ 2790 w 2833"/>
                <a:gd name="T43" fmla="*/ 1872 h 1919"/>
                <a:gd name="T44" fmla="*/ 2743 w 2833"/>
                <a:gd name="T45" fmla="*/ 1906 h 1919"/>
                <a:gd name="T46" fmla="*/ 2687 w 2833"/>
                <a:gd name="T47" fmla="*/ 1919 h 1919"/>
                <a:gd name="T48" fmla="*/ 115 w 2833"/>
                <a:gd name="T49" fmla="*/ 1916 h 1919"/>
                <a:gd name="T50" fmla="*/ 64 w 2833"/>
                <a:gd name="T51" fmla="*/ 1892 h 1919"/>
                <a:gd name="T52" fmla="*/ 25 w 2833"/>
                <a:gd name="T53" fmla="*/ 1848 h 1919"/>
                <a:gd name="T54" fmla="*/ 3 w 2833"/>
                <a:gd name="T55" fmla="*/ 1791 h 1919"/>
                <a:gd name="T56" fmla="*/ 3 w 2833"/>
                <a:gd name="T57" fmla="*/ 1727 h 1919"/>
                <a:gd name="T58" fmla="*/ 25 w 2833"/>
                <a:gd name="T59" fmla="*/ 1669 h 1919"/>
                <a:gd name="T60" fmla="*/ 64 w 2833"/>
                <a:gd name="T61" fmla="*/ 1626 h 1919"/>
                <a:gd name="T62" fmla="*/ 115 w 2833"/>
                <a:gd name="T63" fmla="*/ 1602 h 1919"/>
                <a:gd name="T64" fmla="*/ 182 w 2833"/>
                <a:gd name="T65" fmla="*/ 1598 h 1919"/>
                <a:gd name="T66" fmla="*/ 146 w 2833"/>
                <a:gd name="T67" fmla="*/ 159 h 1919"/>
                <a:gd name="T68" fmla="*/ 108 w 2833"/>
                <a:gd name="T69" fmla="*/ 148 h 1919"/>
                <a:gd name="T70" fmla="*/ 82 w 2833"/>
                <a:gd name="T71" fmla="*/ 120 h 1919"/>
                <a:gd name="T72" fmla="*/ 72 w 2833"/>
                <a:gd name="T73" fmla="*/ 80 h 1919"/>
                <a:gd name="T74" fmla="*/ 82 w 2833"/>
                <a:gd name="T75" fmla="*/ 40 h 1919"/>
                <a:gd name="T76" fmla="*/ 108 w 2833"/>
                <a:gd name="T77" fmla="*/ 11 h 1919"/>
                <a:gd name="T78" fmla="*/ 146 w 2833"/>
                <a:gd name="T79" fmla="*/ 0 h 1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3" h="1919">
                  <a:moveTo>
                    <a:pt x="1924" y="159"/>
                  </a:moveTo>
                  <a:lnTo>
                    <a:pt x="1924" y="1598"/>
                  </a:lnTo>
                  <a:lnTo>
                    <a:pt x="2361" y="1598"/>
                  </a:lnTo>
                  <a:lnTo>
                    <a:pt x="2361" y="159"/>
                  </a:lnTo>
                  <a:lnTo>
                    <a:pt x="1924" y="159"/>
                  </a:lnTo>
                  <a:close/>
                  <a:moveTo>
                    <a:pt x="1199" y="159"/>
                  </a:moveTo>
                  <a:lnTo>
                    <a:pt x="1199" y="1598"/>
                  </a:lnTo>
                  <a:lnTo>
                    <a:pt x="1634" y="1598"/>
                  </a:lnTo>
                  <a:lnTo>
                    <a:pt x="1634" y="159"/>
                  </a:lnTo>
                  <a:lnTo>
                    <a:pt x="1199" y="159"/>
                  </a:lnTo>
                  <a:close/>
                  <a:moveTo>
                    <a:pt x="472" y="159"/>
                  </a:moveTo>
                  <a:lnTo>
                    <a:pt x="472" y="1598"/>
                  </a:lnTo>
                  <a:lnTo>
                    <a:pt x="907" y="1598"/>
                  </a:lnTo>
                  <a:lnTo>
                    <a:pt x="907" y="159"/>
                  </a:lnTo>
                  <a:lnTo>
                    <a:pt x="472" y="159"/>
                  </a:lnTo>
                  <a:close/>
                  <a:moveTo>
                    <a:pt x="146" y="0"/>
                  </a:moveTo>
                  <a:lnTo>
                    <a:pt x="2687" y="0"/>
                  </a:lnTo>
                  <a:lnTo>
                    <a:pt x="2706" y="2"/>
                  </a:lnTo>
                  <a:lnTo>
                    <a:pt x="2724" y="11"/>
                  </a:lnTo>
                  <a:lnTo>
                    <a:pt x="2738" y="23"/>
                  </a:lnTo>
                  <a:lnTo>
                    <a:pt x="2751" y="40"/>
                  </a:lnTo>
                  <a:lnTo>
                    <a:pt x="2758" y="59"/>
                  </a:lnTo>
                  <a:lnTo>
                    <a:pt x="2760" y="80"/>
                  </a:lnTo>
                  <a:lnTo>
                    <a:pt x="2758" y="101"/>
                  </a:lnTo>
                  <a:lnTo>
                    <a:pt x="2751" y="120"/>
                  </a:lnTo>
                  <a:lnTo>
                    <a:pt x="2738" y="136"/>
                  </a:lnTo>
                  <a:lnTo>
                    <a:pt x="2724" y="148"/>
                  </a:lnTo>
                  <a:lnTo>
                    <a:pt x="2706" y="157"/>
                  </a:lnTo>
                  <a:lnTo>
                    <a:pt x="2687" y="159"/>
                  </a:lnTo>
                  <a:lnTo>
                    <a:pt x="2651" y="159"/>
                  </a:lnTo>
                  <a:lnTo>
                    <a:pt x="2651" y="1598"/>
                  </a:lnTo>
                  <a:lnTo>
                    <a:pt x="2687" y="1598"/>
                  </a:lnTo>
                  <a:lnTo>
                    <a:pt x="2716" y="1602"/>
                  </a:lnTo>
                  <a:lnTo>
                    <a:pt x="2743" y="1612"/>
                  </a:lnTo>
                  <a:lnTo>
                    <a:pt x="2769" y="1626"/>
                  </a:lnTo>
                  <a:lnTo>
                    <a:pt x="2790" y="1646"/>
                  </a:lnTo>
                  <a:lnTo>
                    <a:pt x="2808" y="1669"/>
                  </a:lnTo>
                  <a:lnTo>
                    <a:pt x="2821" y="1697"/>
                  </a:lnTo>
                  <a:lnTo>
                    <a:pt x="2830" y="1727"/>
                  </a:lnTo>
                  <a:lnTo>
                    <a:pt x="2833" y="1759"/>
                  </a:lnTo>
                  <a:lnTo>
                    <a:pt x="2830" y="1791"/>
                  </a:lnTo>
                  <a:lnTo>
                    <a:pt x="2821" y="1821"/>
                  </a:lnTo>
                  <a:lnTo>
                    <a:pt x="2808" y="1848"/>
                  </a:lnTo>
                  <a:lnTo>
                    <a:pt x="2790" y="1872"/>
                  </a:lnTo>
                  <a:lnTo>
                    <a:pt x="2769" y="1892"/>
                  </a:lnTo>
                  <a:lnTo>
                    <a:pt x="2743" y="1906"/>
                  </a:lnTo>
                  <a:lnTo>
                    <a:pt x="2716" y="1916"/>
                  </a:lnTo>
                  <a:lnTo>
                    <a:pt x="2687" y="1919"/>
                  </a:lnTo>
                  <a:lnTo>
                    <a:pt x="146" y="1919"/>
                  </a:lnTo>
                  <a:lnTo>
                    <a:pt x="115" y="1916"/>
                  </a:lnTo>
                  <a:lnTo>
                    <a:pt x="88" y="1906"/>
                  </a:lnTo>
                  <a:lnTo>
                    <a:pt x="64" y="1892"/>
                  </a:lnTo>
                  <a:lnTo>
                    <a:pt x="42" y="1872"/>
                  </a:lnTo>
                  <a:lnTo>
                    <a:pt x="25" y="1848"/>
                  </a:lnTo>
                  <a:lnTo>
                    <a:pt x="11" y="1821"/>
                  </a:lnTo>
                  <a:lnTo>
                    <a:pt x="3" y="1791"/>
                  </a:lnTo>
                  <a:lnTo>
                    <a:pt x="0" y="1759"/>
                  </a:lnTo>
                  <a:lnTo>
                    <a:pt x="3" y="1727"/>
                  </a:lnTo>
                  <a:lnTo>
                    <a:pt x="11" y="1697"/>
                  </a:lnTo>
                  <a:lnTo>
                    <a:pt x="25" y="1669"/>
                  </a:lnTo>
                  <a:lnTo>
                    <a:pt x="42" y="1646"/>
                  </a:lnTo>
                  <a:lnTo>
                    <a:pt x="64" y="1626"/>
                  </a:lnTo>
                  <a:lnTo>
                    <a:pt x="88" y="1612"/>
                  </a:lnTo>
                  <a:lnTo>
                    <a:pt x="115" y="1602"/>
                  </a:lnTo>
                  <a:lnTo>
                    <a:pt x="146" y="1598"/>
                  </a:lnTo>
                  <a:lnTo>
                    <a:pt x="182" y="1598"/>
                  </a:lnTo>
                  <a:lnTo>
                    <a:pt x="182" y="159"/>
                  </a:lnTo>
                  <a:lnTo>
                    <a:pt x="146" y="159"/>
                  </a:lnTo>
                  <a:lnTo>
                    <a:pt x="126" y="157"/>
                  </a:lnTo>
                  <a:lnTo>
                    <a:pt x="108" y="148"/>
                  </a:lnTo>
                  <a:lnTo>
                    <a:pt x="94" y="136"/>
                  </a:lnTo>
                  <a:lnTo>
                    <a:pt x="82" y="120"/>
                  </a:lnTo>
                  <a:lnTo>
                    <a:pt x="75" y="101"/>
                  </a:lnTo>
                  <a:lnTo>
                    <a:pt x="72" y="80"/>
                  </a:lnTo>
                  <a:lnTo>
                    <a:pt x="75" y="59"/>
                  </a:lnTo>
                  <a:lnTo>
                    <a:pt x="82" y="40"/>
                  </a:lnTo>
                  <a:lnTo>
                    <a:pt x="94" y="23"/>
                  </a:lnTo>
                  <a:lnTo>
                    <a:pt x="108" y="11"/>
                  </a:lnTo>
                  <a:lnTo>
                    <a:pt x="126" y="2"/>
                  </a:lnTo>
                  <a:lnTo>
                    <a:pt x="146"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sp>
          <p:nvSpPr>
            <p:cNvPr id="8" name="Freeform 309">
              <a:extLst>
                <a:ext uri="{FF2B5EF4-FFF2-40B4-BE49-F238E27FC236}">
                  <a16:creationId xmlns:a16="http://schemas.microsoft.com/office/drawing/2014/main" id="{5E93BE59-AE8D-07AE-2ED6-65BD827B34B1}"/>
                </a:ext>
              </a:extLst>
            </p:cNvPr>
            <p:cNvSpPr>
              <a:spLocks/>
            </p:cNvSpPr>
            <p:nvPr/>
          </p:nvSpPr>
          <p:spPr bwMode="auto">
            <a:xfrm>
              <a:off x="695325" y="4999038"/>
              <a:ext cx="563563" cy="165100"/>
            </a:xfrm>
            <a:custGeom>
              <a:avLst/>
              <a:gdLst>
                <a:gd name="T0" fmla="*/ 1611 w 3198"/>
                <a:gd name="T1" fmla="*/ 0 h 1038"/>
                <a:gd name="T2" fmla="*/ 1634 w 3198"/>
                <a:gd name="T3" fmla="*/ 4 h 1038"/>
                <a:gd name="T4" fmla="*/ 1658 w 3198"/>
                <a:gd name="T5" fmla="*/ 13 h 1038"/>
                <a:gd name="T6" fmla="*/ 3099 w 3198"/>
                <a:gd name="T7" fmla="*/ 727 h 1038"/>
                <a:gd name="T8" fmla="*/ 3122 w 3198"/>
                <a:gd name="T9" fmla="*/ 739 h 1038"/>
                <a:gd name="T10" fmla="*/ 3144 w 3198"/>
                <a:gd name="T11" fmla="*/ 754 h 1038"/>
                <a:gd name="T12" fmla="*/ 3163 w 3198"/>
                <a:gd name="T13" fmla="*/ 773 h 1038"/>
                <a:gd name="T14" fmla="*/ 3177 w 3198"/>
                <a:gd name="T15" fmla="*/ 796 h 1038"/>
                <a:gd name="T16" fmla="*/ 3189 w 3198"/>
                <a:gd name="T17" fmla="*/ 822 h 1038"/>
                <a:gd name="T18" fmla="*/ 3196 w 3198"/>
                <a:gd name="T19" fmla="*/ 849 h 1038"/>
                <a:gd name="T20" fmla="*/ 3198 w 3198"/>
                <a:gd name="T21" fmla="*/ 878 h 1038"/>
                <a:gd name="T22" fmla="*/ 3195 w 3198"/>
                <a:gd name="T23" fmla="*/ 910 h 1038"/>
                <a:gd name="T24" fmla="*/ 3187 w 3198"/>
                <a:gd name="T25" fmla="*/ 941 h 1038"/>
                <a:gd name="T26" fmla="*/ 3173 w 3198"/>
                <a:gd name="T27" fmla="*/ 968 h 1038"/>
                <a:gd name="T28" fmla="*/ 3156 w 3198"/>
                <a:gd name="T29" fmla="*/ 992 h 1038"/>
                <a:gd name="T30" fmla="*/ 3134 w 3198"/>
                <a:gd name="T31" fmla="*/ 1011 h 1038"/>
                <a:gd name="T32" fmla="*/ 3109 w 3198"/>
                <a:gd name="T33" fmla="*/ 1026 h 1038"/>
                <a:gd name="T34" fmla="*/ 3081 w 3198"/>
                <a:gd name="T35" fmla="*/ 1035 h 1038"/>
                <a:gd name="T36" fmla="*/ 3052 w 3198"/>
                <a:gd name="T37" fmla="*/ 1038 h 1038"/>
                <a:gd name="T38" fmla="*/ 146 w 3198"/>
                <a:gd name="T39" fmla="*/ 1038 h 1038"/>
                <a:gd name="T40" fmla="*/ 117 w 3198"/>
                <a:gd name="T41" fmla="*/ 1035 h 1038"/>
                <a:gd name="T42" fmla="*/ 89 w 3198"/>
                <a:gd name="T43" fmla="*/ 1026 h 1038"/>
                <a:gd name="T44" fmla="*/ 65 w 3198"/>
                <a:gd name="T45" fmla="*/ 1012 h 1038"/>
                <a:gd name="T46" fmla="*/ 44 w 3198"/>
                <a:gd name="T47" fmla="*/ 993 h 1038"/>
                <a:gd name="T48" fmla="*/ 26 w 3198"/>
                <a:gd name="T49" fmla="*/ 969 h 1038"/>
                <a:gd name="T50" fmla="*/ 12 w 3198"/>
                <a:gd name="T51" fmla="*/ 942 h 1038"/>
                <a:gd name="T52" fmla="*/ 4 w 3198"/>
                <a:gd name="T53" fmla="*/ 912 h 1038"/>
                <a:gd name="T54" fmla="*/ 0 w 3198"/>
                <a:gd name="T55" fmla="*/ 885 h 1038"/>
                <a:gd name="T56" fmla="*/ 2 w 3198"/>
                <a:gd name="T57" fmla="*/ 857 h 1038"/>
                <a:gd name="T58" fmla="*/ 7 w 3198"/>
                <a:gd name="T59" fmla="*/ 830 h 1038"/>
                <a:gd name="T60" fmla="*/ 16 w 3198"/>
                <a:gd name="T61" fmla="*/ 806 h 1038"/>
                <a:gd name="T62" fmla="*/ 28 w 3198"/>
                <a:gd name="T63" fmla="*/ 784 h 1038"/>
                <a:gd name="T64" fmla="*/ 45 w 3198"/>
                <a:gd name="T65" fmla="*/ 763 h 1038"/>
                <a:gd name="T66" fmla="*/ 64 w 3198"/>
                <a:gd name="T67" fmla="*/ 746 h 1038"/>
                <a:gd name="T68" fmla="*/ 86 w 3198"/>
                <a:gd name="T69" fmla="*/ 732 h 1038"/>
                <a:gd name="T70" fmla="*/ 1539 w 3198"/>
                <a:gd name="T71" fmla="*/ 13 h 1038"/>
                <a:gd name="T72" fmla="*/ 1562 w 3198"/>
                <a:gd name="T73" fmla="*/ 4 h 1038"/>
                <a:gd name="T74" fmla="*/ 1586 w 3198"/>
                <a:gd name="T75" fmla="*/ 0 h 1038"/>
                <a:gd name="T76" fmla="*/ 1611 w 3198"/>
                <a:gd name="T77" fmla="*/ 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8" h="1038">
                  <a:moveTo>
                    <a:pt x="1611" y="0"/>
                  </a:moveTo>
                  <a:lnTo>
                    <a:pt x="1634" y="4"/>
                  </a:lnTo>
                  <a:lnTo>
                    <a:pt x="1658" y="13"/>
                  </a:lnTo>
                  <a:lnTo>
                    <a:pt x="3099" y="727"/>
                  </a:lnTo>
                  <a:lnTo>
                    <a:pt x="3122" y="739"/>
                  </a:lnTo>
                  <a:lnTo>
                    <a:pt x="3144" y="754"/>
                  </a:lnTo>
                  <a:lnTo>
                    <a:pt x="3163" y="773"/>
                  </a:lnTo>
                  <a:lnTo>
                    <a:pt x="3177" y="796"/>
                  </a:lnTo>
                  <a:lnTo>
                    <a:pt x="3189" y="822"/>
                  </a:lnTo>
                  <a:lnTo>
                    <a:pt x="3196" y="849"/>
                  </a:lnTo>
                  <a:lnTo>
                    <a:pt x="3198" y="878"/>
                  </a:lnTo>
                  <a:lnTo>
                    <a:pt x="3195" y="910"/>
                  </a:lnTo>
                  <a:lnTo>
                    <a:pt x="3187" y="941"/>
                  </a:lnTo>
                  <a:lnTo>
                    <a:pt x="3173" y="968"/>
                  </a:lnTo>
                  <a:lnTo>
                    <a:pt x="3156" y="992"/>
                  </a:lnTo>
                  <a:lnTo>
                    <a:pt x="3134" y="1011"/>
                  </a:lnTo>
                  <a:lnTo>
                    <a:pt x="3109" y="1026"/>
                  </a:lnTo>
                  <a:lnTo>
                    <a:pt x="3081" y="1035"/>
                  </a:lnTo>
                  <a:lnTo>
                    <a:pt x="3052" y="1038"/>
                  </a:lnTo>
                  <a:lnTo>
                    <a:pt x="146" y="1038"/>
                  </a:lnTo>
                  <a:lnTo>
                    <a:pt x="117" y="1035"/>
                  </a:lnTo>
                  <a:lnTo>
                    <a:pt x="89" y="1026"/>
                  </a:lnTo>
                  <a:lnTo>
                    <a:pt x="65" y="1012"/>
                  </a:lnTo>
                  <a:lnTo>
                    <a:pt x="44" y="993"/>
                  </a:lnTo>
                  <a:lnTo>
                    <a:pt x="26" y="969"/>
                  </a:lnTo>
                  <a:lnTo>
                    <a:pt x="12" y="942"/>
                  </a:lnTo>
                  <a:lnTo>
                    <a:pt x="4" y="912"/>
                  </a:lnTo>
                  <a:lnTo>
                    <a:pt x="0" y="885"/>
                  </a:lnTo>
                  <a:lnTo>
                    <a:pt x="2" y="857"/>
                  </a:lnTo>
                  <a:lnTo>
                    <a:pt x="7" y="830"/>
                  </a:lnTo>
                  <a:lnTo>
                    <a:pt x="16" y="806"/>
                  </a:lnTo>
                  <a:lnTo>
                    <a:pt x="28" y="784"/>
                  </a:lnTo>
                  <a:lnTo>
                    <a:pt x="45" y="763"/>
                  </a:lnTo>
                  <a:lnTo>
                    <a:pt x="64" y="746"/>
                  </a:lnTo>
                  <a:lnTo>
                    <a:pt x="86" y="732"/>
                  </a:lnTo>
                  <a:lnTo>
                    <a:pt x="1539" y="13"/>
                  </a:lnTo>
                  <a:lnTo>
                    <a:pt x="1562" y="4"/>
                  </a:lnTo>
                  <a:lnTo>
                    <a:pt x="1586" y="0"/>
                  </a:lnTo>
                  <a:lnTo>
                    <a:pt x="1611" y="0"/>
                  </a:lnTo>
                  <a:close/>
                </a:path>
              </a:pathLst>
            </a:custGeom>
            <a:grpFill/>
            <a:ln w="0">
              <a:noFill/>
              <a:prstDash val="solid"/>
              <a:round/>
              <a:headEnd/>
              <a:tailEnd/>
            </a:ln>
          </p:spPr>
          <p:txBody>
            <a:bodyPr vert="horz" wrap="square" lIns="685800" tIns="342900" rIns="685800" bIns="342900" numCol="1" anchor="t" anchorCtr="0" compatLnSpc="1">
              <a:prstTxWarp prst="textNoShape">
                <a:avLst/>
              </a:prstTxWarp>
            </a:bodyPr>
            <a:lstStyle>
              <a:defPPr>
                <a:defRPr lang="en-US"/>
              </a:defPPr>
              <a:lvl1pPr marL="0" algn="l" defTabSz="914390" rtl="0" eaLnBrk="1" latinLnBrk="0" hangingPunct="1">
                <a:defRPr sz="1802" kern="1200">
                  <a:solidFill>
                    <a:schemeClr val="tx1"/>
                  </a:solidFill>
                  <a:latin typeface="+mn-lt"/>
                  <a:ea typeface="+mn-ea"/>
                  <a:cs typeface="+mn-cs"/>
                </a:defRPr>
              </a:lvl1pPr>
              <a:lvl2pPr marL="457195" algn="l" defTabSz="914390" rtl="0" eaLnBrk="1" latinLnBrk="0" hangingPunct="1">
                <a:defRPr sz="1802" kern="1200">
                  <a:solidFill>
                    <a:schemeClr val="tx1"/>
                  </a:solidFill>
                  <a:latin typeface="+mn-lt"/>
                  <a:ea typeface="+mn-ea"/>
                  <a:cs typeface="+mn-cs"/>
                </a:defRPr>
              </a:lvl2pPr>
              <a:lvl3pPr marL="914390" algn="l" defTabSz="914390" rtl="0" eaLnBrk="1" latinLnBrk="0" hangingPunct="1">
                <a:defRPr sz="1802" kern="1200">
                  <a:solidFill>
                    <a:schemeClr val="tx1"/>
                  </a:solidFill>
                  <a:latin typeface="+mn-lt"/>
                  <a:ea typeface="+mn-ea"/>
                  <a:cs typeface="+mn-cs"/>
                </a:defRPr>
              </a:lvl3pPr>
              <a:lvl4pPr marL="1371595" algn="l" defTabSz="914390" rtl="0" eaLnBrk="1" latinLnBrk="0" hangingPunct="1">
                <a:defRPr sz="1802" kern="1200">
                  <a:solidFill>
                    <a:schemeClr val="tx1"/>
                  </a:solidFill>
                  <a:latin typeface="+mn-lt"/>
                  <a:ea typeface="+mn-ea"/>
                  <a:cs typeface="+mn-cs"/>
                </a:defRPr>
              </a:lvl4pPr>
              <a:lvl5pPr marL="1828790" algn="l" defTabSz="914390" rtl="0" eaLnBrk="1" latinLnBrk="0" hangingPunct="1">
                <a:defRPr sz="1802" kern="1200">
                  <a:solidFill>
                    <a:schemeClr val="tx1"/>
                  </a:solidFill>
                  <a:latin typeface="+mn-lt"/>
                  <a:ea typeface="+mn-ea"/>
                  <a:cs typeface="+mn-cs"/>
                </a:defRPr>
              </a:lvl5pPr>
              <a:lvl6pPr marL="2285985" algn="l" defTabSz="914390" rtl="0" eaLnBrk="1" latinLnBrk="0" hangingPunct="1">
                <a:defRPr sz="1802" kern="1200">
                  <a:solidFill>
                    <a:schemeClr val="tx1"/>
                  </a:solidFill>
                  <a:latin typeface="+mn-lt"/>
                  <a:ea typeface="+mn-ea"/>
                  <a:cs typeface="+mn-cs"/>
                </a:defRPr>
              </a:lvl6pPr>
              <a:lvl7pPr marL="2743180" algn="l" defTabSz="914390" rtl="0" eaLnBrk="1" latinLnBrk="0" hangingPunct="1">
                <a:defRPr sz="1802" kern="1200">
                  <a:solidFill>
                    <a:schemeClr val="tx1"/>
                  </a:solidFill>
                  <a:latin typeface="+mn-lt"/>
                  <a:ea typeface="+mn-ea"/>
                  <a:cs typeface="+mn-cs"/>
                </a:defRPr>
              </a:lvl7pPr>
              <a:lvl8pPr marL="3200375" algn="l" defTabSz="914390" rtl="0" eaLnBrk="1" latinLnBrk="0" hangingPunct="1">
                <a:defRPr sz="1802" kern="1200">
                  <a:solidFill>
                    <a:schemeClr val="tx1"/>
                  </a:solidFill>
                  <a:latin typeface="+mn-lt"/>
                  <a:ea typeface="+mn-ea"/>
                  <a:cs typeface="+mn-cs"/>
                </a:defRPr>
              </a:lvl8pPr>
              <a:lvl9pPr marL="3657581" algn="l" defTabSz="914390" rtl="0" eaLnBrk="1" latinLnBrk="0" hangingPunct="1">
                <a:defRPr sz="1802" kern="1200">
                  <a:solidFill>
                    <a:schemeClr val="tx1"/>
                  </a:solidFill>
                  <a:latin typeface="+mn-lt"/>
                  <a:ea typeface="+mn-ea"/>
                  <a:cs typeface="+mn-cs"/>
                </a:defRPr>
              </a:lvl9pPr>
            </a:lstStyle>
            <a:p>
              <a:endParaRPr lang="en-US" sz="13515"/>
            </a:p>
          </p:txBody>
        </p:sp>
      </p:grpSp>
    </p:spTree>
    <p:extLst>
      <p:ext uri="{BB962C8B-B14F-4D97-AF65-F5344CB8AC3E}">
        <p14:creationId xmlns:p14="http://schemas.microsoft.com/office/powerpoint/2010/main" val="198781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246D7-BDF6-1DD6-99CC-18784AECD9A3}"/>
              </a:ext>
            </a:extLst>
          </p:cNvPr>
          <p:cNvSpPr txBox="1"/>
          <p:nvPr/>
        </p:nvSpPr>
        <p:spPr>
          <a:xfrm>
            <a:off x="8016084" y="547712"/>
            <a:ext cx="3337715" cy="55773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a:solidFill>
                  <a:schemeClr val="tx1"/>
                </a:solidFill>
                <a:latin typeface="+mj-lt"/>
                <a:ea typeface="+mj-ea"/>
                <a:cs typeface="+mj-cs"/>
              </a:rPr>
              <a:t>AI &amp; Copyright Law</a:t>
            </a:r>
          </a:p>
        </p:txBody>
      </p:sp>
      <p:graphicFrame>
        <p:nvGraphicFramePr>
          <p:cNvPr id="4" name="Diagram 3">
            <a:extLst>
              <a:ext uri="{FF2B5EF4-FFF2-40B4-BE49-F238E27FC236}">
                <a16:creationId xmlns:a16="http://schemas.microsoft.com/office/drawing/2014/main" id="{8C864D99-C857-ADF9-9BDD-D2CA1F40F189}"/>
              </a:ext>
            </a:extLst>
          </p:cNvPr>
          <p:cNvGraphicFramePr/>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custData r:id="rId1"/>
      <p:custData r:id="rId2"/>
    </p:custDataLst>
    <p:extLst>
      <p:ext uri="{BB962C8B-B14F-4D97-AF65-F5344CB8AC3E}">
        <p14:creationId xmlns:p14="http://schemas.microsoft.com/office/powerpoint/2010/main" val="362306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567725-A430-F3FE-9AE6-720A24CD16F6}"/>
              </a:ext>
            </a:extLst>
          </p:cNvPr>
          <p:cNvSpPr txBox="1"/>
          <p:nvPr/>
        </p:nvSpPr>
        <p:spPr>
          <a:xfrm>
            <a:off x="762001" y="5074024"/>
            <a:ext cx="10109199" cy="59803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latin typeface="+mj-lt"/>
                <a:ea typeface="+mj-ea"/>
                <a:cs typeface="+mj-cs"/>
              </a:rPr>
              <a:t>Any questions?</a:t>
            </a:r>
          </a:p>
        </p:txBody>
      </p:sp>
      <p:pic>
        <p:nvPicPr>
          <p:cNvPr id="4" name="Picture 3" descr="3D black question marks with one yellow question mark">
            <a:extLst>
              <a:ext uri="{FF2B5EF4-FFF2-40B4-BE49-F238E27FC236}">
                <a16:creationId xmlns:a16="http://schemas.microsoft.com/office/drawing/2014/main" id="{44728FA1-B102-52DC-BA73-22ACA4DAE452}"/>
              </a:ext>
            </a:extLst>
          </p:cNvPr>
          <p:cNvPicPr>
            <a:picLocks noChangeAspect="1"/>
          </p:cNvPicPr>
          <p:nvPr/>
        </p:nvPicPr>
        <p:blipFill>
          <a:blip r:embed="rId2"/>
          <a:srcRect t="805" b="5427"/>
          <a:stretch/>
        </p:blipFill>
        <p:spPr>
          <a:xfrm>
            <a:off x="20" y="-39"/>
            <a:ext cx="12191980" cy="4172740"/>
          </a:xfrm>
          <a:prstGeom prst="rect">
            <a:avLst/>
          </a:prstGeom>
        </p:spPr>
      </p:pic>
    </p:spTree>
    <p:extLst>
      <p:ext uri="{BB962C8B-B14F-4D97-AF65-F5344CB8AC3E}">
        <p14:creationId xmlns:p14="http://schemas.microsoft.com/office/powerpoint/2010/main" val="186911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DDB3-8318-F711-38A1-30AC5025C89D}"/>
              </a:ext>
            </a:extLst>
          </p:cNvPr>
          <p:cNvSpPr>
            <a:spLocks noGrp="1"/>
          </p:cNvSpPr>
          <p:nvPr>
            <p:ph type="title"/>
          </p:nvPr>
        </p:nvSpPr>
        <p:spPr/>
        <p:txBody>
          <a:bodyPr/>
          <a:lstStyle/>
          <a:p>
            <a:r>
              <a:rPr lang="en-US" dirty="0"/>
              <a:t>EU copyright laws: COPYRIGHT DIRECTIVE IN 2019</a:t>
            </a:r>
          </a:p>
        </p:txBody>
      </p:sp>
      <p:pic>
        <p:nvPicPr>
          <p:cNvPr id="4" name="Picture 3" descr="A page of a book&#10;&#10;AI-generated content may be incorrect.">
            <a:extLst>
              <a:ext uri="{FF2B5EF4-FFF2-40B4-BE49-F238E27FC236}">
                <a16:creationId xmlns:a16="http://schemas.microsoft.com/office/drawing/2014/main" id="{0D7A0AE6-A53E-6CB7-548C-B2C5837C0D8E}"/>
              </a:ext>
            </a:extLst>
          </p:cNvPr>
          <p:cNvPicPr>
            <a:picLocks noChangeAspect="1"/>
          </p:cNvPicPr>
          <p:nvPr/>
        </p:nvPicPr>
        <p:blipFill>
          <a:blip r:embed="rId3"/>
          <a:stretch>
            <a:fillRect/>
          </a:stretch>
        </p:blipFill>
        <p:spPr>
          <a:xfrm>
            <a:off x="1132127" y="1829486"/>
            <a:ext cx="9927745" cy="2451567"/>
          </a:xfrm>
          <a:prstGeom prst="rect">
            <a:avLst/>
          </a:prstGeom>
        </p:spPr>
      </p:pic>
      <p:sp>
        <p:nvSpPr>
          <p:cNvPr id="5" name="TextBox 4">
            <a:extLst>
              <a:ext uri="{FF2B5EF4-FFF2-40B4-BE49-F238E27FC236}">
                <a16:creationId xmlns:a16="http://schemas.microsoft.com/office/drawing/2014/main" id="{6F0CAB82-78FD-CEAA-AC1F-DC97433365CB}"/>
              </a:ext>
            </a:extLst>
          </p:cNvPr>
          <p:cNvSpPr txBox="1"/>
          <p:nvPr/>
        </p:nvSpPr>
        <p:spPr>
          <a:xfrm>
            <a:off x="716973" y="4281053"/>
            <a:ext cx="1089383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Copyright protection is granted to original literary works, including those created by AI algorithms, provided that they meet the criteria of originality and creativity.</a:t>
            </a:r>
          </a:p>
          <a:p>
            <a:pPr marL="342900" indent="-342900">
              <a:buFont typeface="Arial" panose="020B0604020202020204" pitchFamily="34" charset="0"/>
              <a:buChar char="•"/>
            </a:pPr>
            <a:r>
              <a:rPr lang="en-US" sz="2400" dirty="0"/>
              <a:t>Traditional ownership: the natural person who created the work</a:t>
            </a:r>
          </a:p>
          <a:p>
            <a:pPr marL="342900" indent="-342900">
              <a:buFont typeface="Arial" panose="020B0604020202020204" pitchFamily="34" charset="0"/>
              <a:buChar char="•"/>
            </a:pPr>
            <a:r>
              <a:rPr lang="en-US" sz="2400" dirty="0"/>
              <a:t>Problem: did not specify to who owns the copyright of AI</a:t>
            </a:r>
          </a:p>
          <a:p>
            <a:pPr marL="342900" indent="-342900">
              <a:buFont typeface="Arial" panose="020B0604020202020204" pitchFamily="34" charset="0"/>
              <a:buChar char="•"/>
            </a:pPr>
            <a:r>
              <a:rPr lang="en-US" sz="2400" dirty="0"/>
              <a:t>AI authorship (under review): owned by the developer or user of the AI system, rather than the user of the AI system</a:t>
            </a:r>
          </a:p>
        </p:txBody>
      </p:sp>
      <p:sp>
        <p:nvSpPr>
          <p:cNvPr id="3" name="TextBox 2">
            <a:extLst>
              <a:ext uri="{FF2B5EF4-FFF2-40B4-BE49-F238E27FC236}">
                <a16:creationId xmlns:a16="http://schemas.microsoft.com/office/drawing/2014/main" id="{F8DC498F-2A36-2541-2519-E0C26EC37E54}"/>
              </a:ext>
            </a:extLst>
          </p:cNvPr>
          <p:cNvSpPr txBox="1"/>
          <p:nvPr/>
        </p:nvSpPr>
        <p:spPr>
          <a:xfrm>
            <a:off x="7835462" y="2191407"/>
            <a:ext cx="4356538" cy="923330"/>
          </a:xfrm>
          <a:prstGeom prst="rect">
            <a:avLst/>
          </a:prstGeom>
          <a:noFill/>
        </p:spPr>
        <p:txBody>
          <a:bodyPr wrap="square" rtlCol="0">
            <a:spAutoFit/>
          </a:bodyPr>
          <a:lstStyle/>
          <a:p>
            <a:r>
              <a:rPr lang="en-US" i="1" dirty="0">
                <a:solidFill>
                  <a:srgbClr val="00B0F0"/>
                </a:solidFill>
              </a:rPr>
              <a:t>Directive (EU) 2019/790 on copyright and related rights in the Digital Single Market (European Parliament &amp; Council, 2019)</a:t>
            </a:r>
            <a:endParaRPr lang="en-US" dirty="0">
              <a:solidFill>
                <a:srgbClr val="00B0F0"/>
              </a:solidFill>
            </a:endParaRPr>
          </a:p>
        </p:txBody>
      </p:sp>
    </p:spTree>
    <p:extLst>
      <p:ext uri="{BB962C8B-B14F-4D97-AF65-F5344CB8AC3E}">
        <p14:creationId xmlns:p14="http://schemas.microsoft.com/office/powerpoint/2010/main" val="394045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21B5-DABD-C93F-5DC6-55AC51246E51}"/>
              </a:ext>
            </a:extLst>
          </p:cNvPr>
          <p:cNvSpPr>
            <a:spLocks noGrp="1"/>
          </p:cNvSpPr>
          <p:nvPr>
            <p:ph type="title"/>
          </p:nvPr>
        </p:nvSpPr>
        <p:spPr/>
        <p:txBody>
          <a:bodyPr/>
          <a:lstStyle/>
          <a:p>
            <a:r>
              <a:rPr lang="en-US" dirty="0"/>
              <a:t>EU Case 1: </a:t>
            </a:r>
            <a:r>
              <a:rPr lang="en-US" sz="2800" dirty="0"/>
              <a:t>Paintings Generated by AI</a:t>
            </a:r>
            <a:endParaRPr lang="en-US" dirty="0"/>
          </a:p>
        </p:txBody>
      </p:sp>
      <p:sp>
        <p:nvSpPr>
          <p:cNvPr id="3" name="Content Placeholder 2">
            <a:extLst>
              <a:ext uri="{FF2B5EF4-FFF2-40B4-BE49-F238E27FC236}">
                <a16:creationId xmlns:a16="http://schemas.microsoft.com/office/drawing/2014/main" id="{B31462AB-B877-AD91-8C24-ABCB0011C42F}"/>
              </a:ext>
            </a:extLst>
          </p:cNvPr>
          <p:cNvSpPr>
            <a:spLocks noGrp="1"/>
          </p:cNvSpPr>
          <p:nvPr>
            <p:ph idx="1"/>
          </p:nvPr>
        </p:nvSpPr>
        <p:spPr>
          <a:xfrm>
            <a:off x="581190" y="1864810"/>
            <a:ext cx="11029615" cy="4993190"/>
          </a:xfrm>
        </p:spPr>
        <p:txBody>
          <a:bodyPr>
            <a:normAutofit/>
          </a:bodyPr>
          <a:lstStyle/>
          <a:p>
            <a:r>
              <a:rPr lang="en-US" sz="2400" dirty="0"/>
              <a:t>Decided by: High Court of England and Wales in 2018</a:t>
            </a:r>
          </a:p>
          <a:p>
            <a:r>
              <a:rPr lang="en-US" sz="2400" dirty="0"/>
              <a:t>Case brief: a group of artists used an AI algorithm to create paintings, which were then exhibited and sold</a:t>
            </a:r>
          </a:p>
          <a:p>
            <a:r>
              <a:rPr lang="en-US" sz="2400" dirty="0"/>
              <a:t>Core legal question: If the paintings were created by AI without direct human authorship, can they be protected by copyright? And if so, who owns the copyright?</a:t>
            </a:r>
          </a:p>
          <a:p>
            <a:r>
              <a:rPr lang="en-US" sz="2400" dirty="0"/>
              <a:t>Section 9(3) of the UK Copyright, Designs and Patents Act 1988 (CDPA):</a:t>
            </a:r>
          </a:p>
          <a:p>
            <a:pPr marL="0" indent="0">
              <a:buNone/>
            </a:pPr>
            <a:r>
              <a:rPr lang="en-US" sz="2400" dirty="0"/>
              <a:t>	</a:t>
            </a:r>
            <a:r>
              <a:rPr lang="en-US" sz="2000" dirty="0"/>
              <a:t>In the case of a literary, dramatic, musical or artistic work which is computer-generated, the author shall be taken to the person by whom the arrangements necessary for the creation of the work are undertaken.</a:t>
            </a:r>
            <a:endParaRPr lang="en-US" sz="2400" dirty="0"/>
          </a:p>
        </p:txBody>
      </p:sp>
      <p:sp>
        <p:nvSpPr>
          <p:cNvPr id="4" name="TextBox 3">
            <a:extLst>
              <a:ext uri="{FF2B5EF4-FFF2-40B4-BE49-F238E27FC236}">
                <a16:creationId xmlns:a16="http://schemas.microsoft.com/office/drawing/2014/main" id="{15C77E24-E65B-6FD4-807F-A6F8F38EAEE4}"/>
              </a:ext>
            </a:extLst>
          </p:cNvPr>
          <p:cNvSpPr txBox="1"/>
          <p:nvPr/>
        </p:nvSpPr>
        <p:spPr>
          <a:xfrm>
            <a:off x="0" y="6488668"/>
            <a:ext cx="6637283" cy="369332"/>
          </a:xfrm>
          <a:prstGeom prst="rect">
            <a:avLst/>
          </a:prstGeom>
          <a:noFill/>
        </p:spPr>
        <p:txBody>
          <a:bodyPr wrap="square" rtlCol="0">
            <a:spAutoFit/>
          </a:bodyPr>
          <a:lstStyle/>
          <a:p>
            <a:r>
              <a:rPr lang="en-US" i="1" dirty="0"/>
              <a:t>A&amp;O Shearman, “Ownership of AI-Generated Content in the UK”</a:t>
            </a:r>
            <a:r>
              <a:rPr lang="en-US" dirty="0"/>
              <a:t> </a:t>
            </a:r>
          </a:p>
        </p:txBody>
      </p:sp>
    </p:spTree>
    <p:extLst>
      <p:ext uri="{BB962C8B-B14F-4D97-AF65-F5344CB8AC3E}">
        <p14:creationId xmlns:p14="http://schemas.microsoft.com/office/powerpoint/2010/main" val="266444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7968-EA8E-0B03-460C-E94667A89CB5}"/>
              </a:ext>
            </a:extLst>
          </p:cNvPr>
          <p:cNvSpPr>
            <a:spLocks noGrp="1"/>
          </p:cNvSpPr>
          <p:nvPr>
            <p:ph type="title"/>
          </p:nvPr>
        </p:nvSpPr>
        <p:spPr/>
        <p:txBody>
          <a:bodyPr/>
          <a:lstStyle/>
          <a:p>
            <a:br>
              <a:rPr lang="en-US" dirty="0"/>
            </a:br>
            <a:r>
              <a:rPr lang="en-US" dirty="0"/>
              <a:t>EU Case 1: </a:t>
            </a:r>
            <a:r>
              <a:rPr lang="en-US" sz="2800" dirty="0"/>
              <a:t>Paintings Generated by AI</a:t>
            </a:r>
            <a:endParaRPr lang="en-US" dirty="0"/>
          </a:p>
        </p:txBody>
      </p:sp>
      <p:sp>
        <p:nvSpPr>
          <p:cNvPr id="3" name="Content Placeholder 2">
            <a:extLst>
              <a:ext uri="{FF2B5EF4-FFF2-40B4-BE49-F238E27FC236}">
                <a16:creationId xmlns:a16="http://schemas.microsoft.com/office/drawing/2014/main" id="{19D1BE6B-2B14-3EC2-B609-7E79E7E6C78A}"/>
              </a:ext>
            </a:extLst>
          </p:cNvPr>
          <p:cNvSpPr>
            <a:spLocks noGrp="1"/>
          </p:cNvSpPr>
          <p:nvPr>
            <p:ph idx="1"/>
          </p:nvPr>
        </p:nvSpPr>
        <p:spPr/>
        <p:txBody>
          <a:bodyPr>
            <a:normAutofit/>
          </a:bodyPr>
          <a:lstStyle/>
          <a:p>
            <a:r>
              <a:rPr lang="en-US" sz="2400" dirty="0"/>
              <a:t>Significance: </a:t>
            </a:r>
          </a:p>
          <a:p>
            <a:pPr lvl="1"/>
            <a:r>
              <a:rPr lang="en-US" altLang="zh-CN" sz="2200" dirty="0"/>
              <a:t>Acknowledged</a:t>
            </a:r>
            <a:r>
              <a:rPr lang="zh-CN" altLang="en-US" sz="2200" dirty="0"/>
              <a:t> </a:t>
            </a:r>
            <a:r>
              <a:rPr lang="en-US" altLang="zh-CN" sz="2200" dirty="0"/>
              <a:t>that AI-generated works can be protected under UK copyright law</a:t>
            </a:r>
          </a:p>
          <a:p>
            <a:pPr lvl="1"/>
            <a:r>
              <a:rPr lang="en-US" sz="2200" dirty="0"/>
              <a:t>Provided a human anchor for authorship, typing rights to the person who controls the creative process</a:t>
            </a:r>
          </a:p>
          <a:p>
            <a:pPr lvl="1"/>
            <a:r>
              <a:rPr lang="en-US" sz="2200" dirty="0"/>
              <a:t>Showed the UK’s tech-neutral approach to authorship, accommodating non-traditional methods of creation</a:t>
            </a:r>
          </a:p>
        </p:txBody>
      </p:sp>
    </p:spTree>
    <p:extLst>
      <p:ext uri="{BB962C8B-B14F-4D97-AF65-F5344CB8AC3E}">
        <p14:creationId xmlns:p14="http://schemas.microsoft.com/office/powerpoint/2010/main" val="8806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1ED7-60F9-DEE9-95C1-F416964D4DCB}"/>
              </a:ext>
            </a:extLst>
          </p:cNvPr>
          <p:cNvSpPr>
            <a:spLocks noGrp="1"/>
          </p:cNvSpPr>
          <p:nvPr>
            <p:ph type="title"/>
          </p:nvPr>
        </p:nvSpPr>
        <p:spPr/>
        <p:txBody>
          <a:bodyPr>
            <a:normAutofit/>
          </a:bodyPr>
          <a:lstStyle/>
          <a:p>
            <a:r>
              <a:rPr lang="en-US" dirty="0">
                <a:solidFill>
                  <a:srgbClr val="FFFFFF"/>
                </a:solidFill>
              </a:rPr>
              <a:t>EU Case 2: Next </a:t>
            </a:r>
            <a:r>
              <a:rPr lang="en-US" dirty="0" err="1">
                <a:solidFill>
                  <a:srgbClr val="FFFFFF"/>
                </a:solidFill>
              </a:rPr>
              <a:t>rembrandt</a:t>
            </a:r>
            <a:endParaRPr lang="en-US" dirty="0">
              <a:solidFill>
                <a:srgbClr val="FFFFFF"/>
              </a:solidFill>
            </a:endParaRPr>
          </a:p>
        </p:txBody>
      </p:sp>
      <p:sp>
        <p:nvSpPr>
          <p:cNvPr id="3" name="Content Placeholder 2">
            <a:extLst>
              <a:ext uri="{FF2B5EF4-FFF2-40B4-BE49-F238E27FC236}">
                <a16:creationId xmlns:a16="http://schemas.microsoft.com/office/drawing/2014/main" id="{5DB2E2C1-D3B5-0A08-3792-28EC791441D8}"/>
              </a:ext>
            </a:extLst>
          </p:cNvPr>
          <p:cNvSpPr>
            <a:spLocks noGrp="1"/>
          </p:cNvSpPr>
          <p:nvPr>
            <p:ph idx="1"/>
          </p:nvPr>
        </p:nvSpPr>
        <p:spPr>
          <a:xfrm>
            <a:off x="4475858" y="2180496"/>
            <a:ext cx="7140407" cy="3678303"/>
          </a:xfrm>
        </p:spPr>
        <p:txBody>
          <a:bodyPr>
            <a:normAutofit/>
          </a:bodyPr>
          <a:lstStyle/>
          <a:p>
            <a:r>
              <a:rPr lang="en-US" sz="2400" dirty="0"/>
              <a:t>Rembrandt (15 July 1606 – 4 October 1669): a Dutch Golden Age painter, printmaker, and draughtsman</a:t>
            </a:r>
          </a:p>
          <a:p>
            <a:r>
              <a:rPr lang="en-US" sz="2400" dirty="0"/>
              <a:t>One of the greatest visual artists in the history of Western art</a:t>
            </a:r>
          </a:p>
          <a:p>
            <a:r>
              <a:rPr lang="en-US" sz="2400" dirty="0"/>
              <a:t>Case brief: a group of artists, engineers, and scientists used machine learning algorithms to create a new painting in the style of Rembrandt</a:t>
            </a:r>
          </a:p>
        </p:txBody>
      </p:sp>
      <p:pic>
        <p:nvPicPr>
          <p:cNvPr id="1026" name="Picture 2">
            <a:extLst>
              <a:ext uri="{FF2B5EF4-FFF2-40B4-BE49-F238E27FC236}">
                <a16:creationId xmlns:a16="http://schemas.microsoft.com/office/drawing/2014/main" id="{7C31C29F-F424-6C95-E767-64DE403C4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634"/>
          <a:stretch/>
        </p:blipFill>
        <p:spPr bwMode="auto">
          <a:xfrm>
            <a:off x="448732" y="1871133"/>
            <a:ext cx="3683001" cy="45042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69E0F5-C0C7-776E-7E67-7F6998BA4554}"/>
              </a:ext>
            </a:extLst>
          </p:cNvPr>
          <p:cNvSpPr txBox="1"/>
          <p:nvPr/>
        </p:nvSpPr>
        <p:spPr>
          <a:xfrm>
            <a:off x="0" y="6452382"/>
            <a:ext cx="5693229" cy="369332"/>
          </a:xfrm>
          <a:prstGeom prst="rect">
            <a:avLst/>
          </a:prstGeom>
          <a:noFill/>
        </p:spPr>
        <p:txBody>
          <a:bodyPr wrap="square" rtlCol="0">
            <a:spAutoFit/>
          </a:bodyPr>
          <a:lstStyle/>
          <a:p>
            <a:r>
              <a:rPr lang="en-US" b="0" i="1" u="none" strike="noStrike" dirty="0">
                <a:solidFill>
                  <a:srgbClr val="000000"/>
                </a:solidFill>
                <a:effectLst/>
                <a:latin typeface="Arial" panose="020B0604020202020204" pitchFamily="34" charset="0"/>
                <a:hlinkClick r:id="rId4" tooltip="Self-Portrait with Beret and Turned-Up Collar"/>
              </a:rPr>
              <a:t>Self-Portrait with Beret and Turned-Up Collar</a:t>
            </a:r>
            <a:r>
              <a:rPr lang="en-US" b="0" i="0" dirty="0">
                <a:solidFill>
                  <a:srgbClr val="000000"/>
                </a:solidFill>
                <a:effectLst/>
                <a:latin typeface="Arial" panose="020B0604020202020204" pitchFamily="34" charset="0"/>
              </a:rPr>
              <a:t> (1659)</a:t>
            </a:r>
            <a:endParaRPr lang="en-US" dirty="0"/>
          </a:p>
        </p:txBody>
      </p:sp>
      <p:sp>
        <p:nvSpPr>
          <p:cNvPr id="4" name="TextBox 3">
            <a:extLst>
              <a:ext uri="{FF2B5EF4-FFF2-40B4-BE49-F238E27FC236}">
                <a16:creationId xmlns:a16="http://schemas.microsoft.com/office/drawing/2014/main" id="{A5AAE8F1-289C-E958-5507-C4EA00CCF3BA}"/>
              </a:ext>
            </a:extLst>
          </p:cNvPr>
          <p:cNvSpPr txBox="1"/>
          <p:nvPr/>
        </p:nvSpPr>
        <p:spPr>
          <a:xfrm>
            <a:off x="6735337" y="6066263"/>
            <a:ext cx="5456663" cy="646331"/>
          </a:xfrm>
          <a:prstGeom prst="rect">
            <a:avLst/>
          </a:prstGeom>
          <a:noFill/>
        </p:spPr>
        <p:txBody>
          <a:bodyPr wrap="square" rtlCol="0">
            <a:spAutoFit/>
          </a:bodyPr>
          <a:lstStyle/>
          <a:p>
            <a:r>
              <a:rPr lang="en-US" dirty="0"/>
              <a:t>https://</a:t>
            </a:r>
            <a:r>
              <a:rPr lang="en-US" dirty="0" err="1"/>
              <a:t>news.microsoft.com</a:t>
            </a:r>
            <a:r>
              <a:rPr lang="en-US" dirty="0"/>
              <a:t>/</a:t>
            </a:r>
            <a:r>
              <a:rPr lang="en-US" dirty="0" err="1"/>
              <a:t>europe</a:t>
            </a:r>
            <a:r>
              <a:rPr lang="en-US" dirty="0"/>
              <a:t>/features/next-</a:t>
            </a:r>
            <a:r>
              <a:rPr lang="en-US" dirty="0" err="1"/>
              <a:t>rembrandt</a:t>
            </a:r>
            <a:r>
              <a:rPr lang="en-US" dirty="0"/>
              <a:t>/</a:t>
            </a:r>
          </a:p>
        </p:txBody>
      </p:sp>
    </p:spTree>
    <p:extLst>
      <p:ext uri="{BB962C8B-B14F-4D97-AF65-F5344CB8AC3E}">
        <p14:creationId xmlns:p14="http://schemas.microsoft.com/office/powerpoint/2010/main" val="176432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F97D-D16E-F0D2-9212-5A8D4AB0F526}"/>
              </a:ext>
            </a:extLst>
          </p:cNvPr>
          <p:cNvSpPr>
            <a:spLocks noGrp="1"/>
          </p:cNvSpPr>
          <p:nvPr>
            <p:ph type="title"/>
          </p:nvPr>
        </p:nvSpPr>
        <p:spPr/>
        <p:txBody>
          <a:bodyPr/>
          <a:lstStyle/>
          <a:p>
            <a:r>
              <a:rPr lang="en-US" dirty="0">
                <a:solidFill>
                  <a:srgbClr val="FFFFFF"/>
                </a:solidFill>
              </a:rPr>
              <a:t>EU Case 2: Next </a:t>
            </a:r>
            <a:r>
              <a:rPr lang="en-US" dirty="0" err="1">
                <a:solidFill>
                  <a:srgbClr val="FFFFFF"/>
                </a:solidFill>
              </a:rPr>
              <a:t>rembrandt</a:t>
            </a:r>
            <a:endParaRPr lang="en-US" dirty="0"/>
          </a:p>
        </p:txBody>
      </p:sp>
      <p:sp>
        <p:nvSpPr>
          <p:cNvPr id="5" name="Content Placeholder 2">
            <a:extLst>
              <a:ext uri="{FF2B5EF4-FFF2-40B4-BE49-F238E27FC236}">
                <a16:creationId xmlns:a16="http://schemas.microsoft.com/office/drawing/2014/main" id="{0A1D9090-99ED-D9C0-B06D-4BCDBDA9439E}"/>
              </a:ext>
            </a:extLst>
          </p:cNvPr>
          <p:cNvSpPr>
            <a:spLocks noGrp="1"/>
          </p:cNvSpPr>
          <p:nvPr>
            <p:ph idx="1"/>
          </p:nvPr>
        </p:nvSpPr>
        <p:spPr>
          <a:xfrm>
            <a:off x="4875022" y="2180496"/>
            <a:ext cx="7140407" cy="3678303"/>
          </a:xfrm>
        </p:spPr>
        <p:txBody>
          <a:bodyPr>
            <a:normAutofit/>
          </a:bodyPr>
          <a:lstStyle/>
          <a:p>
            <a:r>
              <a:rPr lang="en-US" sz="2400" dirty="0"/>
              <a:t>Blurring the boundaries between art and technology</a:t>
            </a:r>
          </a:p>
          <a:p>
            <a:r>
              <a:rPr lang="en-US" sz="2400" dirty="0"/>
              <a:t>3D printed painting</a:t>
            </a:r>
          </a:p>
          <a:p>
            <a:r>
              <a:rPr lang="en-US" sz="2400" dirty="0"/>
              <a:t>Made solely from data of Rembrandt’s body of work</a:t>
            </a:r>
          </a:p>
          <a:p>
            <a:r>
              <a:rPr lang="en-US" sz="2400" dirty="0"/>
              <a:t>Technique: deep learning algorithms + facial recognition</a:t>
            </a:r>
          </a:p>
        </p:txBody>
      </p:sp>
      <p:pic>
        <p:nvPicPr>
          <p:cNvPr id="4" name="Picture 3" descr="A person in a hat&#10;&#10;AI-generated content may be incorrect.">
            <a:extLst>
              <a:ext uri="{FF2B5EF4-FFF2-40B4-BE49-F238E27FC236}">
                <a16:creationId xmlns:a16="http://schemas.microsoft.com/office/drawing/2014/main" id="{237F5BDF-6DAB-7438-B853-DB0EB54720DB}"/>
              </a:ext>
            </a:extLst>
          </p:cNvPr>
          <p:cNvPicPr>
            <a:picLocks noChangeAspect="1"/>
          </p:cNvPicPr>
          <p:nvPr/>
        </p:nvPicPr>
        <p:blipFill>
          <a:blip r:embed="rId3"/>
          <a:srcRect l="2594" r="4593" b="-1"/>
          <a:stretch/>
        </p:blipFill>
        <p:spPr>
          <a:xfrm>
            <a:off x="429789" y="2306179"/>
            <a:ext cx="4285220" cy="3151159"/>
          </a:xfrm>
          <a:prstGeom prst="rect">
            <a:avLst/>
          </a:prstGeom>
        </p:spPr>
      </p:pic>
      <p:sp>
        <p:nvSpPr>
          <p:cNvPr id="6" name="TextBox 5">
            <a:extLst>
              <a:ext uri="{FF2B5EF4-FFF2-40B4-BE49-F238E27FC236}">
                <a16:creationId xmlns:a16="http://schemas.microsoft.com/office/drawing/2014/main" id="{9AC3AA5C-112D-7A9E-E908-FEC9E396442F}"/>
              </a:ext>
            </a:extLst>
          </p:cNvPr>
          <p:cNvSpPr txBox="1"/>
          <p:nvPr/>
        </p:nvSpPr>
        <p:spPr>
          <a:xfrm>
            <a:off x="429789" y="6449022"/>
            <a:ext cx="6099716" cy="369332"/>
          </a:xfrm>
          <a:prstGeom prst="rect">
            <a:avLst/>
          </a:prstGeom>
          <a:noFill/>
        </p:spPr>
        <p:txBody>
          <a:bodyPr wrap="square">
            <a:spAutoFit/>
          </a:bodyPr>
          <a:lstStyle/>
          <a:p>
            <a:r>
              <a:rPr lang="en-US" dirty="0"/>
              <a:t>https://</a:t>
            </a:r>
            <a:r>
              <a:rPr lang="en-US" dirty="0" err="1"/>
              <a:t>news.microsoft.com</a:t>
            </a:r>
            <a:r>
              <a:rPr lang="en-US" dirty="0"/>
              <a:t>/</a:t>
            </a:r>
            <a:r>
              <a:rPr lang="en-US" dirty="0" err="1"/>
              <a:t>europe</a:t>
            </a:r>
            <a:r>
              <a:rPr lang="en-US" dirty="0"/>
              <a:t>/features/next-</a:t>
            </a:r>
            <a:r>
              <a:rPr lang="en-US" dirty="0" err="1"/>
              <a:t>rembrandt</a:t>
            </a:r>
            <a:r>
              <a:rPr lang="en-US" dirty="0"/>
              <a:t>/</a:t>
            </a:r>
          </a:p>
        </p:txBody>
      </p:sp>
    </p:spTree>
    <p:extLst>
      <p:ext uri="{BB962C8B-B14F-4D97-AF65-F5344CB8AC3E}">
        <p14:creationId xmlns:p14="http://schemas.microsoft.com/office/powerpoint/2010/main" val="407806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7923420344892814","enableDocumentContentUpdater":false,"version":"2.0"}]]></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14.xml><?xml version="1.0" encoding="utf-8"?>
<TemplafySlideTemplateConfiguration><![CDATA[{"slideVersion":1,"isValidatorEnabled":false,"isLocked":false,"elementsMetadata":[],"slideId":"637923420634330857","enableDocumentContentUpdater":false,"version":"2.0"}]]></TemplafySlideTemplateConfiguration>
</file>

<file path=customXml/item15.xml><?xml version="1.0" encoding="utf-8"?>
<TemplafySlideFormConfiguration><![CDATA[{"formFields":[],"formDataEntries":[]}]]></TemplafySlideFormConfiguration>
</file>

<file path=customXml/item16.xml><?xml version="1.0" encoding="utf-8"?>
<TemplafySlideTemplateConfiguration><![CDATA[{"slideVersion":1,"isValidatorEnabled":false,"isLocked":false,"elementsMetadata":[],"slideId":"637923420616435780","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923420616435780","enableDocumentContentUpdater":false,"version":"2.0"}]]></TemplafySlideTemplateConfiguration>
</file>

<file path=customXml/item2.xml><?xml version="1.0" encoding="utf-8"?>
<TemplafySlideTemplateConfiguration><![CDATA[{"slideVersion":1,"isValidatorEnabled":false,"isLocked":false,"elementsMetadata":[],"slideId":"637923420616520381","enableDocumentContentUpdater":false,"version":"2.0"}]]></TemplafySlideTemplate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7923420388724724","enableDocumentContentUpdater":false,"version":"2.0"}]]></TemplafySlideTemplateConfiguration>
</file>

<file path=customXml/item22.xml><?xml version="1.0" encoding="utf-8"?>
<TemplafySlideTemplateConfiguration><![CDATA[{"slideVersion":1,"isValidatorEnabled":false,"isLocked":false,"elementsMetadata":[],"slideId":"637923420625358458","enableDocumentContentUpdater":false,"version":"2.0"}]]></TemplafySlideTemplateConfiguration>
</file>

<file path=customXml/item23.xml><?xml version="1.0" encoding="utf-8"?>
<TemplafySlideFormConfiguration><![CDATA[{"formFields":[],"formDataEntries":[]}]]></TemplafySlideFormConfiguration>
</file>

<file path=customXml/item24.xml><?xml version="1.0" encoding="utf-8"?>
<TemplafySlideTemplateConfiguration><![CDATA[{"slideVersion":1,"isValidatorEnabled":false,"isLocked":false,"elementsMetadata":[],"slideId":"637923420388724724","enableDocumentContentUpdater":false,"version":"2.0"}]]></TemplafySlideTemplateConfiguration>
</file>

<file path=customXml/item25.xml><?xml version="1.0" encoding="utf-8"?>
<TemplafySlideTemplateConfiguration><![CDATA[{"slideVersion":1,"isValidatorEnabled":false,"isLocked":false,"elementsMetadata":[],"slideId":"637923420625358458","enableDocumentContentUpdater":false,"version":"2.0"}]]></TemplafySlideTemplateConfiguration>
</file>

<file path=customXml/item26.xml><?xml version="1.0" encoding="utf-8"?>
<TemplafySlideTemplateConfiguration><![CDATA[{"slideVersion":1,"isValidatorEnabled":false,"isLocked":false,"elementsMetadata":[],"slideId":"637923420344892814","enableDocumentContentUpdater":false,"version":"2.0"}]]></TemplafySlideTemplateConfiguration>
</file>

<file path=customXml/item27.xml><?xml version="1.0" encoding="utf-8"?>
<TemplafySlideFormConfiguration><![CDATA[{"formFields":[],"formDataEntries":[]}]]></TemplafySlideForm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923420625255686","enableDocumentContentUpdater":false,"version":"2.0"}]]></TemplafySlideTemplateConfiguration>
</file>

<file path=customXml/item3.xml><?xml version="1.0" encoding="utf-8"?>
<TemplafySlideFormConfiguration><![CDATA[{"formFields":[],"formDataEntries":[]}]]></TemplafySlideFormConfiguration>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7923420389902183","enableDocumentContentUpdater":false,"version":"2.0"}]]></TemplafySlideTemplateConfiguration>
</file>

<file path=customXml/item32.xml><?xml version="1.0" encoding="utf-8"?>
<TemplafySlideTemplateConfiguration><![CDATA[{"slideVersion":1,"isValidatorEnabled":false,"isLocked":false,"elementsMetadata":[],"slideId":"637923420389902183","enableDocumentContentUpdater":false,"version":"2.0"}]]></TemplafySlideTemplate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7923420616435780","enableDocumentContentUpdater":false,"version":"2.0"}]]></TemplafySlideTemplateConfiguration>
</file>

<file path=customXml/item35.xml><?xml version="1.0" encoding="utf-8"?>
<TemplafySlideTemplateConfiguration><![CDATA[{"slideVersion":1,"isValidatorEnabled":false,"isLocked":false,"elementsMetadata":[],"slideId":"637923420634330857","enableDocumentContentUpdater":false,"version":"2.0"}]]></TemplafySlideTemplateConfiguration>
</file>

<file path=customXml/item36.xml><?xml version="1.0" encoding="utf-8"?>
<TemplafySlideTemplateConfiguration><![CDATA[{"slideVersion":1,"isValidatorEnabled":false,"isLocked":false,"elementsMetadata":[],"slideId":"637923420616435780","enableDocumentContentUpdater":false,"version":"2.0"}]]></TemplafySlideTemplateConfiguration>
</file>

<file path=customXml/item37.xml><?xml version="1.0" encoding="utf-8"?>
<TemplafySlideFormConfiguration><![CDATA[{"formFields":[],"formDataEntries":[]}]]></TemplafySlideFormConfiguration>
</file>

<file path=customXml/item38.xml><?xml version="1.0" encoding="utf-8"?>
<TemplafySlideTemplateConfiguration><![CDATA[{"slideVersion":1,"isValidatorEnabled":false,"isLocked":false,"elementsMetadata":[],"slideId":"637923420616435780","enableDocumentContentUpdater":false,"version":"2.0"}]]></TemplafySlideTemplateConfiguration>
</file>

<file path=customXml/item39.xml><?xml version="1.0" encoding="utf-8"?>
<TemplafySlideTemplateConfiguration><![CDATA[{"slideVersion":1,"isValidatorEnabled":false,"isLocked":false,"elementsMetadata":[],"slideId":"637923420616520381","enableDocumentContentUpdater":false,"version":"2.0"}]]></TemplafySlideTemplateConfiguration>
</file>

<file path=customXml/item4.xml><?xml version="1.0" encoding="utf-8"?>
<TemplafySlideTemplateConfiguration><![CDATA[{"slideVersion":1,"isValidatorEnabled":false,"isLocked":false,"elementsMetadata":[],"slideId":"637923420616520381","enableDocumentContentUpdater":false,"version":"2.0"}]]></TemplafySlideTemplateConfiguration>
</file>

<file path=customXml/item40.xml><?xml version="1.0" encoding="utf-8"?>
<TemplafySlideFormConfiguration><![CDATA[{"formFields":[],"formDataEntries":[]}]]></TemplafySlideFormConfiguration>
</file>

<file path=customXml/item41.xml><?xml version="1.0" encoding="utf-8"?>
<TemplafySlideFormConfiguration><![CDATA[{"formFields":[],"formDataEntries":[]}]]></TemplafySlideFormConfiguration>
</file>

<file path=customXml/item42.xml><?xml version="1.0" encoding="utf-8"?>
<TemplafySlideTemplateConfiguration><![CDATA[{"slideVersion":1,"isValidatorEnabled":false,"isLocked":false,"elementsMetadata":[],"slideId":"637923420344892814","enableDocumentContentUpdater":false,"version":"2.0"}]]></TemplafySlideTemplate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7923420616435780","enableDocumentContentUpdater":false,"version":"2.0"}]]></TemplafySlideTemplateConfiguration>
</file>

<file path=customXml/item45.xml><?xml version="1.0" encoding="utf-8"?>
<TemplafySlideFormConfiguration><![CDATA[{"formFields":[],"formDataEntries":[]}]]></TemplafySlideFormConfiguration>
</file>

<file path=customXml/item46.xml><?xml version="1.0" encoding="utf-8"?>
<TemplafySlideTemplateConfiguration><![CDATA[{"slideVersion":1,"isValidatorEnabled":false,"isLocked":false,"elementsMetadata":[],"slideId":"637923420625255686","enableDocumentContentUpdater":false,"version":"2.0"}]]></TemplafySlideTemplateConfiguration>
</file>

<file path=customXml/item47.xml><?xml version="1.0" encoding="utf-8"?>
<TemplafySlideTemplateConfiguration><![CDATA[{"slideVersion":1,"isValidatorEnabled":false,"isLocked":false,"elementsMetadata":[],"slideId":"637923420634330857","enableDocumentContentUpdater":false,"version":"2.0"}]]></TemplafySlideTemplateConfiguration>
</file>

<file path=customXml/item48.xml><?xml version="1.0" encoding="utf-8"?>
<TemplafySlideFormConfiguration><![CDATA[{"formFields":[],"formDataEntries":[]}]]></TemplafySlideFormConfiguration>
</file>

<file path=customXml/item49.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7923420625255686","enableDocumentContentUpdater":false,"version":"2.0"}]]></TemplafySlideTemplateConfiguration>
</file>

<file path=customXml/item50.xml><?xml version="1.0" encoding="utf-8"?>
<TemplafySlideTemplateConfiguration><![CDATA[{"slideVersion":1,"isValidatorEnabled":false,"isLocked":false,"elementsMetadata":[],"slideId":"637923420389902183","enableDocumentContentUpdater":false,"version":"2.0"}]]></TemplafySlideTemplateConfiguration>
</file>

<file path=customXml/item51.xml><?xml version="1.0" encoding="utf-8"?>
<TemplafySlideFormConfiguration><![CDATA[{"formFields":[],"formDataEntries":[]}]]></TemplafySlideFormConfiguration>
</file>

<file path=customXml/item52.xml><?xml version="1.0" encoding="utf-8"?>
<TemplafySlideTemplateConfiguration><![CDATA[{"slideVersion":1,"isValidatorEnabled":false,"isLocked":false,"elementsMetadata":[],"slideId":"637923420625358458","enableDocumentContentUpdater":false,"version":"2.0"}]]></TemplafySlideTemplateConfiguration>
</file>

<file path=customXml/item53.xml><?xml version="1.0" encoding="utf-8"?>
<TemplafySlideFormConfiguration><![CDATA[{"formFields":[],"formDataEntries":[]}]]></TemplafySlideFormConfiguration>
</file>

<file path=customXml/item54.xml><?xml version="1.0" encoding="utf-8"?>
<TemplafySlideTemplateConfiguration><![CDATA[{"slideVersion":1,"isValidatorEnabled":false,"isLocked":false,"elementsMetadata":[],"slideId":"637923420388724724","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0DF6ED91-0DE9-3647-8CAE-6EA92B4A1B1F}">
  <ds:schemaRefs/>
</ds:datastoreItem>
</file>

<file path=customXml/itemProps10.xml><?xml version="1.0" encoding="utf-8"?>
<ds:datastoreItem xmlns:ds="http://schemas.openxmlformats.org/officeDocument/2006/customXml" ds:itemID="{E88ABD3C-5FBC-8548-AC2E-7D9C73933035}">
  <ds:schemaRefs/>
</ds:datastoreItem>
</file>

<file path=customXml/itemProps11.xml><?xml version="1.0" encoding="utf-8"?>
<ds:datastoreItem xmlns:ds="http://schemas.openxmlformats.org/officeDocument/2006/customXml" ds:itemID="{69630FA7-54ED-CB4B-8434-186DF28BC86A}">
  <ds:schemaRefs/>
</ds:datastoreItem>
</file>

<file path=customXml/itemProps12.xml><?xml version="1.0" encoding="utf-8"?>
<ds:datastoreItem xmlns:ds="http://schemas.openxmlformats.org/officeDocument/2006/customXml" ds:itemID="{C1004BB7-7C7A-644C-8DF9-C7F9F3B8FBF7}">
  <ds:schemaRefs/>
</ds:datastoreItem>
</file>

<file path=customXml/itemProps13.xml><?xml version="1.0" encoding="utf-8"?>
<ds:datastoreItem xmlns:ds="http://schemas.openxmlformats.org/officeDocument/2006/customXml" ds:itemID="{91C6B649-CF5F-463C-BE9C-18187E2D96D9}">
  <ds:schemaRefs/>
</ds:datastoreItem>
</file>

<file path=customXml/itemProps14.xml><?xml version="1.0" encoding="utf-8"?>
<ds:datastoreItem xmlns:ds="http://schemas.openxmlformats.org/officeDocument/2006/customXml" ds:itemID="{C8AAAA8D-28B4-47E1-9963-A2453F0389A9}">
  <ds:schemaRefs/>
</ds:datastoreItem>
</file>

<file path=customXml/itemProps15.xml><?xml version="1.0" encoding="utf-8"?>
<ds:datastoreItem xmlns:ds="http://schemas.openxmlformats.org/officeDocument/2006/customXml" ds:itemID="{952428CE-AC96-4483-8098-D0EA4F7B85E4}">
  <ds:schemaRefs/>
</ds:datastoreItem>
</file>

<file path=customXml/itemProps16.xml><?xml version="1.0" encoding="utf-8"?>
<ds:datastoreItem xmlns:ds="http://schemas.openxmlformats.org/officeDocument/2006/customXml" ds:itemID="{6F9E77B7-CE5C-4A5E-BFB7-F0FBA191B4B2}">
  <ds:schemaRefs/>
</ds:datastoreItem>
</file>

<file path=customXml/itemProps17.xml><?xml version="1.0" encoding="utf-8"?>
<ds:datastoreItem xmlns:ds="http://schemas.openxmlformats.org/officeDocument/2006/customXml" ds:itemID="{E376BC6D-7EDF-3D4C-9F99-954A3F123EC2}">
  <ds:schemaRefs/>
</ds:datastoreItem>
</file>

<file path=customXml/itemProps18.xml><?xml version="1.0" encoding="utf-8"?>
<ds:datastoreItem xmlns:ds="http://schemas.openxmlformats.org/officeDocument/2006/customXml" ds:itemID="{FFFEB481-B876-0B4B-AF9F-860427ABBB57}">
  <ds:schemaRefs/>
</ds:datastoreItem>
</file>

<file path=customXml/itemProps19.xml><?xml version="1.0" encoding="utf-8"?>
<ds:datastoreItem xmlns:ds="http://schemas.openxmlformats.org/officeDocument/2006/customXml" ds:itemID="{14F05F75-61D0-254F-B66D-B8C21941309D}">
  <ds:schemaRefs/>
</ds:datastoreItem>
</file>

<file path=customXml/itemProps2.xml><?xml version="1.0" encoding="utf-8"?>
<ds:datastoreItem xmlns:ds="http://schemas.openxmlformats.org/officeDocument/2006/customXml" ds:itemID="{A2DD073C-E113-174E-AD22-5622E37BFAD3}">
  <ds:schemaRefs/>
</ds:datastoreItem>
</file>

<file path=customXml/itemProps20.xml><?xml version="1.0" encoding="utf-8"?>
<ds:datastoreItem xmlns:ds="http://schemas.openxmlformats.org/officeDocument/2006/customXml" ds:itemID="{16A94003-E8F9-46B6-91F8-0C45692DE722}">
  <ds:schemaRefs/>
</ds:datastoreItem>
</file>

<file path=customXml/itemProps21.xml><?xml version="1.0" encoding="utf-8"?>
<ds:datastoreItem xmlns:ds="http://schemas.openxmlformats.org/officeDocument/2006/customXml" ds:itemID="{562045AA-3FD2-40DA-A5D8-3611BB5BBDBA}">
  <ds:schemaRefs/>
</ds:datastoreItem>
</file>

<file path=customXml/itemProps22.xml><?xml version="1.0" encoding="utf-8"?>
<ds:datastoreItem xmlns:ds="http://schemas.openxmlformats.org/officeDocument/2006/customXml" ds:itemID="{929BA14E-A761-4CCB-B179-3CA1FA77C1FB}">
  <ds:schemaRefs/>
</ds:datastoreItem>
</file>

<file path=customXml/itemProps23.xml><?xml version="1.0" encoding="utf-8"?>
<ds:datastoreItem xmlns:ds="http://schemas.openxmlformats.org/officeDocument/2006/customXml" ds:itemID="{F0305B5B-C30B-D34F-B4F6-B9D9F75F51F5}">
  <ds:schemaRefs/>
</ds:datastoreItem>
</file>

<file path=customXml/itemProps24.xml><?xml version="1.0" encoding="utf-8"?>
<ds:datastoreItem xmlns:ds="http://schemas.openxmlformats.org/officeDocument/2006/customXml" ds:itemID="{873031D1-CA97-EA45-8ACE-D463DEB5D8D7}">
  <ds:schemaRefs/>
</ds:datastoreItem>
</file>

<file path=customXml/itemProps25.xml><?xml version="1.0" encoding="utf-8"?>
<ds:datastoreItem xmlns:ds="http://schemas.openxmlformats.org/officeDocument/2006/customXml" ds:itemID="{9E39FDCC-52DD-5C45-BC9A-9AE024DAD211}">
  <ds:schemaRefs/>
</ds:datastoreItem>
</file>

<file path=customXml/itemProps26.xml><?xml version="1.0" encoding="utf-8"?>
<ds:datastoreItem xmlns:ds="http://schemas.openxmlformats.org/officeDocument/2006/customXml" ds:itemID="{523AA0C3-31AE-4693-B250-B4D066DA4FEF}">
  <ds:schemaRefs/>
</ds:datastoreItem>
</file>

<file path=customXml/itemProps27.xml><?xml version="1.0" encoding="utf-8"?>
<ds:datastoreItem xmlns:ds="http://schemas.openxmlformats.org/officeDocument/2006/customXml" ds:itemID="{135CFA01-8BBA-7441-8DA4-B94E1C4EB9EA}">
  <ds:schemaRefs/>
</ds:datastoreItem>
</file>

<file path=customXml/itemProps28.xml><?xml version="1.0" encoding="utf-8"?>
<ds:datastoreItem xmlns:ds="http://schemas.openxmlformats.org/officeDocument/2006/customXml" ds:itemID="{7A9BD249-C51E-B745-AC59-6CF6D00FC297}">
  <ds:schemaRefs/>
</ds:datastoreItem>
</file>

<file path=customXml/itemProps29.xml><?xml version="1.0" encoding="utf-8"?>
<ds:datastoreItem xmlns:ds="http://schemas.openxmlformats.org/officeDocument/2006/customXml" ds:itemID="{CD05DE78-C2CB-463B-B995-6F44F63ECA94}">
  <ds:schemaRefs/>
</ds:datastoreItem>
</file>

<file path=customXml/itemProps3.xml><?xml version="1.0" encoding="utf-8"?>
<ds:datastoreItem xmlns:ds="http://schemas.openxmlformats.org/officeDocument/2006/customXml" ds:itemID="{0BCD6E5D-B06B-4A26-BB8B-278C8DD25764}">
  <ds:schemaRefs/>
</ds:datastoreItem>
</file>

<file path=customXml/itemProps30.xml><?xml version="1.0" encoding="utf-8"?>
<ds:datastoreItem xmlns:ds="http://schemas.openxmlformats.org/officeDocument/2006/customXml" ds:itemID="{12C5DD3B-330C-4546-AA60-4FEBD642CE36}">
  <ds:schemaRefs/>
</ds:datastoreItem>
</file>

<file path=customXml/itemProps31.xml><?xml version="1.0" encoding="utf-8"?>
<ds:datastoreItem xmlns:ds="http://schemas.openxmlformats.org/officeDocument/2006/customXml" ds:itemID="{039DF9D8-7858-4404-9ADD-4C1EC3C3BE8F}">
  <ds:schemaRefs/>
</ds:datastoreItem>
</file>

<file path=customXml/itemProps32.xml><?xml version="1.0" encoding="utf-8"?>
<ds:datastoreItem xmlns:ds="http://schemas.openxmlformats.org/officeDocument/2006/customXml" ds:itemID="{AB720A6A-9A00-3742-9A86-496BA6926A7B}">
  <ds:schemaRefs/>
</ds:datastoreItem>
</file>

<file path=customXml/itemProps33.xml><?xml version="1.0" encoding="utf-8"?>
<ds:datastoreItem xmlns:ds="http://schemas.openxmlformats.org/officeDocument/2006/customXml" ds:itemID="{921E24B1-F9D0-47F8-8D2A-77812DFEB52D}">
  <ds:schemaRefs/>
</ds:datastoreItem>
</file>

<file path=customXml/itemProps34.xml><?xml version="1.0" encoding="utf-8"?>
<ds:datastoreItem xmlns:ds="http://schemas.openxmlformats.org/officeDocument/2006/customXml" ds:itemID="{03DDD80E-51F7-CF45-AAAA-46F6843AD9C6}">
  <ds:schemaRefs/>
</ds:datastoreItem>
</file>

<file path=customXml/itemProps35.xml><?xml version="1.0" encoding="utf-8"?>
<ds:datastoreItem xmlns:ds="http://schemas.openxmlformats.org/officeDocument/2006/customXml" ds:itemID="{DA567044-00F0-1642-BC8C-FDD22DC174AE}">
  <ds:schemaRefs/>
</ds:datastoreItem>
</file>

<file path=customXml/itemProps36.xml><?xml version="1.0" encoding="utf-8"?>
<ds:datastoreItem xmlns:ds="http://schemas.openxmlformats.org/officeDocument/2006/customXml" ds:itemID="{3CA7205E-806D-1E48-8D6D-B2493AFB17DF}">
  <ds:schemaRefs/>
</ds:datastoreItem>
</file>

<file path=customXml/itemProps37.xml><?xml version="1.0" encoding="utf-8"?>
<ds:datastoreItem xmlns:ds="http://schemas.openxmlformats.org/officeDocument/2006/customXml" ds:itemID="{0543E52A-BE33-5347-A376-6A58AEBEF13A}">
  <ds:schemaRefs/>
</ds:datastoreItem>
</file>

<file path=customXml/itemProps38.xml><?xml version="1.0" encoding="utf-8"?>
<ds:datastoreItem xmlns:ds="http://schemas.openxmlformats.org/officeDocument/2006/customXml" ds:itemID="{7BEDDE03-BA06-0C44-9F9A-2B44E6FF80ED}">
  <ds:schemaRefs/>
</ds:datastoreItem>
</file>

<file path=customXml/itemProps39.xml><?xml version="1.0" encoding="utf-8"?>
<ds:datastoreItem xmlns:ds="http://schemas.openxmlformats.org/officeDocument/2006/customXml" ds:itemID="{4D6F6F65-A3E2-F345-8845-5987D2908266}">
  <ds:schemaRefs/>
</ds:datastoreItem>
</file>

<file path=customXml/itemProps4.xml><?xml version="1.0" encoding="utf-8"?>
<ds:datastoreItem xmlns:ds="http://schemas.openxmlformats.org/officeDocument/2006/customXml" ds:itemID="{CBB64BB5-4278-46B5-9296-30A39537328C}">
  <ds:schemaRefs/>
</ds:datastoreItem>
</file>

<file path=customXml/itemProps40.xml><?xml version="1.0" encoding="utf-8"?>
<ds:datastoreItem xmlns:ds="http://schemas.openxmlformats.org/officeDocument/2006/customXml" ds:itemID="{E158A571-4132-6D40-8EDC-FEDDCE35A98D}">
  <ds:schemaRefs/>
</ds:datastoreItem>
</file>

<file path=customXml/itemProps41.xml><?xml version="1.0" encoding="utf-8"?>
<ds:datastoreItem xmlns:ds="http://schemas.openxmlformats.org/officeDocument/2006/customXml" ds:itemID="{CDB39C09-0F30-E54A-815C-DBC3C40A605B}">
  <ds:schemaRefs/>
</ds:datastoreItem>
</file>

<file path=customXml/itemProps42.xml><?xml version="1.0" encoding="utf-8"?>
<ds:datastoreItem xmlns:ds="http://schemas.openxmlformats.org/officeDocument/2006/customXml" ds:itemID="{DA2543D7-EFF8-0041-BFBC-A22BDD23AC5C}">
  <ds:schemaRefs/>
</ds:datastoreItem>
</file>

<file path=customXml/itemProps43.xml><?xml version="1.0" encoding="utf-8"?>
<ds:datastoreItem xmlns:ds="http://schemas.openxmlformats.org/officeDocument/2006/customXml" ds:itemID="{1BBD0ED7-109E-A446-9F95-4A34A0084093}">
  <ds:schemaRefs/>
</ds:datastoreItem>
</file>

<file path=customXml/itemProps44.xml><?xml version="1.0" encoding="utf-8"?>
<ds:datastoreItem xmlns:ds="http://schemas.openxmlformats.org/officeDocument/2006/customXml" ds:itemID="{84DCEDFA-370A-DE4C-BBA2-5E37F83CD807}">
  <ds:schemaRefs/>
</ds:datastoreItem>
</file>

<file path=customXml/itemProps45.xml><?xml version="1.0" encoding="utf-8"?>
<ds:datastoreItem xmlns:ds="http://schemas.openxmlformats.org/officeDocument/2006/customXml" ds:itemID="{49CEE754-A67A-734E-B59D-2737AA97D64F}">
  <ds:schemaRefs/>
</ds:datastoreItem>
</file>

<file path=customXml/itemProps46.xml><?xml version="1.0" encoding="utf-8"?>
<ds:datastoreItem xmlns:ds="http://schemas.openxmlformats.org/officeDocument/2006/customXml" ds:itemID="{272BC803-6624-CA4B-9798-6F505A1BB3C5}">
  <ds:schemaRefs/>
</ds:datastoreItem>
</file>

<file path=customXml/itemProps47.xml><?xml version="1.0" encoding="utf-8"?>
<ds:datastoreItem xmlns:ds="http://schemas.openxmlformats.org/officeDocument/2006/customXml" ds:itemID="{63012E62-E9F7-5E4F-9D45-A47AB869A76E}">
  <ds:schemaRefs/>
</ds:datastoreItem>
</file>

<file path=customXml/itemProps48.xml><?xml version="1.0" encoding="utf-8"?>
<ds:datastoreItem xmlns:ds="http://schemas.openxmlformats.org/officeDocument/2006/customXml" ds:itemID="{A3B1702B-4F6C-EE4A-B7BE-64745FF83435}">
  <ds:schemaRefs/>
</ds:datastoreItem>
</file>

<file path=customXml/itemProps49.xml><?xml version="1.0" encoding="utf-8"?>
<ds:datastoreItem xmlns:ds="http://schemas.openxmlformats.org/officeDocument/2006/customXml" ds:itemID="{6AB5E9C5-32BC-C64B-80CD-58832680AC40}">
  <ds:schemaRefs/>
</ds:datastoreItem>
</file>

<file path=customXml/itemProps5.xml><?xml version="1.0" encoding="utf-8"?>
<ds:datastoreItem xmlns:ds="http://schemas.openxmlformats.org/officeDocument/2006/customXml" ds:itemID="{6740EB5A-3E74-F541-BAB2-2A5B474B0312}">
  <ds:schemaRefs/>
</ds:datastoreItem>
</file>

<file path=customXml/itemProps50.xml><?xml version="1.0" encoding="utf-8"?>
<ds:datastoreItem xmlns:ds="http://schemas.openxmlformats.org/officeDocument/2006/customXml" ds:itemID="{1E19BAB6-AE13-214C-AE12-F3F49BA67DF2}">
  <ds:schemaRefs/>
</ds:datastoreItem>
</file>

<file path=customXml/itemProps51.xml><?xml version="1.0" encoding="utf-8"?>
<ds:datastoreItem xmlns:ds="http://schemas.openxmlformats.org/officeDocument/2006/customXml" ds:itemID="{A11C7C83-6B1D-CD4B-83A7-49B128CF03B0}">
  <ds:schemaRefs/>
</ds:datastoreItem>
</file>

<file path=customXml/itemProps52.xml><?xml version="1.0" encoding="utf-8"?>
<ds:datastoreItem xmlns:ds="http://schemas.openxmlformats.org/officeDocument/2006/customXml" ds:itemID="{DF48B5D0-3420-9A4E-901E-73262E245672}">
  <ds:schemaRefs/>
</ds:datastoreItem>
</file>

<file path=customXml/itemProps53.xml><?xml version="1.0" encoding="utf-8"?>
<ds:datastoreItem xmlns:ds="http://schemas.openxmlformats.org/officeDocument/2006/customXml" ds:itemID="{5C6DB0C7-B901-CC42-A637-5113687AC27A}">
  <ds:schemaRefs/>
</ds:datastoreItem>
</file>

<file path=customXml/itemProps54.xml><?xml version="1.0" encoding="utf-8"?>
<ds:datastoreItem xmlns:ds="http://schemas.openxmlformats.org/officeDocument/2006/customXml" ds:itemID="{88D07063-E378-B647-887F-7FD2DEE5704D}">
  <ds:schemaRefs/>
</ds:datastoreItem>
</file>

<file path=customXml/itemProps6.xml><?xml version="1.0" encoding="utf-8"?>
<ds:datastoreItem xmlns:ds="http://schemas.openxmlformats.org/officeDocument/2006/customXml" ds:itemID="{F2E0E12B-EAE2-4EBB-83EE-5D401FAAF9AD}">
  <ds:schemaRefs/>
</ds:datastoreItem>
</file>

<file path=customXml/itemProps7.xml><?xml version="1.0" encoding="utf-8"?>
<ds:datastoreItem xmlns:ds="http://schemas.openxmlformats.org/officeDocument/2006/customXml" ds:itemID="{396C529E-AFEA-744E-AC52-FB6033F02938}">
  <ds:schemaRefs/>
</ds:datastoreItem>
</file>

<file path=customXml/itemProps8.xml><?xml version="1.0" encoding="utf-8"?>
<ds:datastoreItem xmlns:ds="http://schemas.openxmlformats.org/officeDocument/2006/customXml" ds:itemID="{8509DDF9-6D96-4C85-BE64-890510666C7A}">
  <ds:schemaRefs/>
</ds:datastoreItem>
</file>

<file path=customXml/itemProps9.xml><?xml version="1.0" encoding="utf-8"?>
<ds:datastoreItem xmlns:ds="http://schemas.openxmlformats.org/officeDocument/2006/customXml" ds:itemID="{B8A29F97-F460-3B4B-8DD9-A59BDAE672D4}">
  <ds:schemaRefs/>
</ds:datastoreItem>
</file>

<file path=docProps/app.xml><?xml version="1.0" encoding="utf-8"?>
<Properties xmlns="http://schemas.openxmlformats.org/officeDocument/2006/extended-properties" xmlns:vt="http://schemas.openxmlformats.org/officeDocument/2006/docPropsVTypes">
  <Template/>
  <TotalTime>1748</TotalTime>
  <Words>7437</Words>
  <Application>Microsoft Macintosh PowerPoint</Application>
  <PresentationFormat>Widescreen</PresentationFormat>
  <Paragraphs>510</Paragraphs>
  <Slides>46</Slides>
  <Notes>38</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46</vt:i4>
      </vt:variant>
    </vt:vector>
  </HeadingPairs>
  <TitlesOfParts>
    <vt:vector size="67" baseType="lpstr">
      <vt:lpstr>franklin-gothic-urw</vt:lpstr>
      <vt:lpstr>Google Sans</vt:lpstr>
      <vt:lpstr>Lyon</vt:lpstr>
      <vt:lpstr>source-serif-pro</vt:lpstr>
      <vt:lpstr>Times</vt:lpstr>
      <vt:lpstr>Aptos</vt:lpstr>
      <vt:lpstr>Aptos Display</vt:lpstr>
      <vt:lpstr>Arial</vt:lpstr>
      <vt:lpstr>Cambria Math</vt:lpstr>
      <vt:lpstr>Georgia</vt:lpstr>
      <vt:lpstr>Gill Sans MT</vt:lpstr>
      <vt:lpstr>Lato</vt:lpstr>
      <vt:lpstr>Merriweather</vt:lpstr>
      <vt:lpstr>Noto Sans</vt:lpstr>
      <vt:lpstr>Nunito</vt:lpstr>
      <vt:lpstr>Open Sans</vt:lpstr>
      <vt:lpstr>Source Sans Pro</vt:lpstr>
      <vt:lpstr>Times New Roman</vt:lpstr>
      <vt:lpstr>Wingdings 2</vt:lpstr>
      <vt:lpstr>Dividend</vt:lpstr>
      <vt:lpstr>Office Theme</vt:lpstr>
      <vt:lpstr>Copyright of ai</vt:lpstr>
      <vt:lpstr>AI copyright approaches across different countries </vt:lpstr>
      <vt:lpstr>Who owns the copyright to literary works created by ai?</vt:lpstr>
      <vt:lpstr>EU copyright laws: COPYRIGHT DIRECTIVE IN 2019</vt:lpstr>
      <vt:lpstr>EU copyright laws: COPYRIGHT DIRECTIVE IN 2019</vt:lpstr>
      <vt:lpstr>EU Case 1: Paintings Generated by AI</vt:lpstr>
      <vt:lpstr> EU Case 1: Paintings Generated by AI</vt:lpstr>
      <vt:lpstr>EU Case 2: Next rembrandt</vt:lpstr>
      <vt:lpstr>EU Case 2: Next rembrandt</vt:lpstr>
      <vt:lpstr>EU Case 2: Next rembrandt</vt:lpstr>
      <vt:lpstr>EU’s approaches to copyright ownership</vt:lpstr>
      <vt:lpstr>US COPYRIGHT LAWS</vt:lpstr>
      <vt:lpstr>US CASE 1: Naruto v. slater (2011)</vt:lpstr>
      <vt:lpstr>US CASE 3: zarya of the dawn</vt:lpstr>
      <vt:lpstr>US CASE 4: NYT  v. openai</vt:lpstr>
      <vt:lpstr>US CASE 4: NYT  v. openai</vt:lpstr>
      <vt:lpstr>US CASE 5: Kadrey  v. Meta</vt:lpstr>
      <vt:lpstr>US’s approaches to copyright ownership</vt:lpstr>
      <vt:lpstr>China copyright laws</vt:lpstr>
      <vt:lpstr>China case 1: feilin v. baidu</vt:lpstr>
      <vt:lpstr>Comparisons of ai copyright laws among countries</vt:lpstr>
      <vt:lpstr>PowerPoint Presentation</vt:lpstr>
      <vt:lpstr>The Day a Computer Wrote a Novel</vt:lpstr>
      <vt:lpstr>PowerPoint Presentation</vt:lpstr>
      <vt:lpstr>Types of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Chunyu Luo (EXTERNAL)</dc:creator>
  <cp:lastModifiedBy>Chunyu Luo (EXTERNAL)</cp:lastModifiedBy>
  <cp:revision>225</cp:revision>
  <dcterms:created xsi:type="dcterms:W3CDTF">2025-04-06T20:58:51Z</dcterms:created>
  <dcterms:modified xsi:type="dcterms:W3CDTF">2025-04-08T17:44:48Z</dcterms:modified>
</cp:coreProperties>
</file>